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Lst>
  <p:sldSz cy="10287000" cx="18288000"/>
  <p:notesSz cx="6858000" cy="9144000"/>
  <p:embeddedFontLst>
    <p:embeddedFont>
      <p:font typeface="IBM Plex Sans"/>
      <p:bold r:id="rId43"/>
      <p:boldItalic r:id="rId44"/>
    </p:embeddedFont>
    <p:embeddedFont>
      <p:font typeface="League Spartan"/>
      <p:regular r:id="rId45"/>
      <p:bold r:id="rId46"/>
    </p:embeddedFont>
    <p:embeddedFont>
      <p:font typeface="Lato"/>
      <p:bold r:id="rId47"/>
      <p:boldItalic r:id="rId48"/>
    </p:embeddedFont>
    <p:embeddedFont>
      <p:font typeface="Poppins"/>
      <p:regular r:id="rId49"/>
      <p:bold r:id="rId50"/>
      <p:italic r:id="rId51"/>
      <p:boldItalic r:id="rId52"/>
    </p:embeddedFont>
    <p:embeddedFont>
      <p:font typeface="Comfortaa"/>
      <p:regular r:id="rId53"/>
      <p:bold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font" Target="fonts/IBMPlexSans-boldItalic.fntdata"/><Relationship Id="rId43" Type="http://schemas.openxmlformats.org/officeDocument/2006/relationships/font" Target="fonts/IBMPlexSans-bold.fntdata"/><Relationship Id="rId46" Type="http://schemas.openxmlformats.org/officeDocument/2006/relationships/font" Target="fonts/LeagueSpartan-bold.fntdata"/><Relationship Id="rId45" Type="http://schemas.openxmlformats.org/officeDocument/2006/relationships/font" Target="fonts/LeagueSpartan-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Lato-boldItalic.fntdata"/><Relationship Id="rId47" Type="http://schemas.openxmlformats.org/officeDocument/2006/relationships/font" Target="fonts/Lato-bold.fntdata"/><Relationship Id="rId49" Type="http://schemas.openxmlformats.org/officeDocument/2006/relationships/font" Target="fonts/Poppins-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Poppins-italic.fntdata"/><Relationship Id="rId50" Type="http://schemas.openxmlformats.org/officeDocument/2006/relationships/font" Target="fonts/Poppins-bold.fntdata"/><Relationship Id="rId53" Type="http://schemas.openxmlformats.org/officeDocument/2006/relationships/font" Target="fonts/Comfortaa-regular.fntdata"/><Relationship Id="rId52" Type="http://schemas.openxmlformats.org/officeDocument/2006/relationships/font" Target="fonts/Poppins-boldItalic.fntdata"/><Relationship Id="rId11" Type="http://schemas.openxmlformats.org/officeDocument/2006/relationships/slide" Target="slides/slide7.xml"/><Relationship Id="rId10" Type="http://schemas.openxmlformats.org/officeDocument/2006/relationships/slide" Target="slides/slide6.xml"/><Relationship Id="rId54" Type="http://schemas.openxmlformats.org/officeDocument/2006/relationships/font" Target="fonts/Comfortaa-bold.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4.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8c081086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28c081086b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8c081086b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g28c081086bd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8c081086b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g28c081086bd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8c611127c7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8c611127c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8c611127c7_0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8c611127c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8c611127c7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8c611127c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8c611127c7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8c611127c7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8c611127c7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8c611127c7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8c611127c7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8c611127c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8c611127c7_0_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8c611127c7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8c611127c7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8c611127c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8c611127c7_0_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8c611127c7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8c611127c7_0_1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8c611127c7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8c611127c7_0_1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8c611127c7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8c611127c7_0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8c611127c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4db4460d4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g24db4460d40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8c611127c7_0_7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8c611127c7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8c611127c7_0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8c611127c7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4db4460d40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g24db4460d40_0_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8c611127c7_0_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8c611127c7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8c611127c7_0_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8c611127c7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8c611127c7_0_1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8c611127c7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8c611127c7_0_1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8c611127c7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4db4460d4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g24db4460d40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8c081086bd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8c081086b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8c611127c7_0_1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8c611127c7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4db4460d40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g24db4460d40_0_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4db4460d4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g24db4460d40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8c611127c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28c611127c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8c611127c7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8c611127c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image" Target="../media/image22.png"/><Relationship Id="rId5"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jpg"/><Relationship Id="rId4" Type="http://schemas.openxmlformats.org/officeDocument/2006/relationships/image" Target="../media/image7.jpg"/><Relationship Id="rId5" Type="http://schemas.openxmlformats.org/officeDocument/2006/relationships/image" Target="../media/image12.jpg"/><Relationship Id="rId6" Type="http://schemas.openxmlformats.org/officeDocument/2006/relationships/image" Target="../media/image8.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3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2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1.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3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jpg"/><Relationship Id="rId4" Type="http://schemas.openxmlformats.org/officeDocument/2006/relationships/image" Target="../media/image9.jpg"/><Relationship Id="rId5"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p:nvPr/>
        </p:nvSpPr>
        <p:spPr>
          <a:xfrm>
            <a:off x="125475" y="-41815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41000"/>
            </a:blip>
            <a:stretch>
              <a:fillRect b="0" l="-20311" r="-20309" t="0"/>
            </a:stretch>
          </a:blipFill>
          <a:ln>
            <a:noFill/>
          </a:ln>
        </p:spPr>
      </p:sp>
      <p:grpSp>
        <p:nvGrpSpPr>
          <p:cNvPr id="85" name="Google Shape;85;p13"/>
          <p:cNvGrpSpPr/>
          <p:nvPr/>
        </p:nvGrpSpPr>
        <p:grpSpPr>
          <a:xfrm>
            <a:off x="25" y="-180902"/>
            <a:ext cx="3086120" cy="10467894"/>
            <a:chOff x="0" y="-47625"/>
            <a:chExt cx="812800" cy="2756958"/>
          </a:xfrm>
        </p:grpSpPr>
        <p:sp>
          <p:nvSpPr>
            <p:cNvPr id="86" name="Google Shape;86;p13"/>
            <p:cNvSpPr/>
            <p:nvPr/>
          </p:nvSpPr>
          <p:spPr>
            <a:xfrm>
              <a:off x="0" y="0"/>
              <a:ext cx="812800" cy="2709333"/>
            </a:xfrm>
            <a:custGeom>
              <a:rect b="b" l="l" r="r" t="t"/>
              <a:pathLst>
                <a:path extrusionOk="0" h="2709333" w="812800">
                  <a:moveTo>
                    <a:pt x="0" y="0"/>
                  </a:moveTo>
                  <a:lnTo>
                    <a:pt x="812800" y="0"/>
                  </a:lnTo>
                  <a:lnTo>
                    <a:pt x="812800" y="2709333"/>
                  </a:lnTo>
                  <a:lnTo>
                    <a:pt x="0" y="2709333"/>
                  </a:lnTo>
                  <a:close/>
                </a:path>
              </a:pathLst>
            </a:custGeom>
            <a:solidFill>
              <a:srgbClr val="593C8F"/>
            </a:solidFill>
            <a:ln>
              <a:noFill/>
            </a:ln>
          </p:spPr>
        </p:sp>
        <p:sp>
          <p:nvSpPr>
            <p:cNvPr id="87" name="Google Shape;87;p13"/>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88" name="Google Shape;88;p13"/>
          <p:cNvSpPr/>
          <p:nvPr/>
        </p:nvSpPr>
        <p:spPr>
          <a:xfrm>
            <a:off x="13946608" y="206150"/>
            <a:ext cx="4160184" cy="4114800"/>
          </a:xfrm>
          <a:custGeom>
            <a:rect b="b" l="l" r="r" t="t"/>
            <a:pathLst>
              <a:path extrusionOk="0" h="4114800" w="4160184">
                <a:moveTo>
                  <a:pt x="0" y="0"/>
                </a:moveTo>
                <a:lnTo>
                  <a:pt x="4160184" y="0"/>
                </a:lnTo>
                <a:lnTo>
                  <a:pt x="4160184" y="4114800"/>
                </a:lnTo>
                <a:lnTo>
                  <a:pt x="0" y="4114800"/>
                </a:lnTo>
                <a:lnTo>
                  <a:pt x="0" y="0"/>
                </a:lnTo>
                <a:close/>
              </a:path>
            </a:pathLst>
          </a:custGeom>
          <a:blipFill rotWithShape="1">
            <a:blip r:embed="rId4">
              <a:alphaModFix amt="37000"/>
            </a:blip>
            <a:stretch>
              <a:fillRect b="0" l="0" r="0" t="0"/>
            </a:stretch>
          </a:blipFill>
          <a:ln>
            <a:noFill/>
          </a:ln>
        </p:spPr>
      </p:sp>
      <p:pic>
        <p:nvPicPr>
          <p:cNvPr id="89" name="Google Shape;89;p13"/>
          <p:cNvPicPr preferRelativeResize="0"/>
          <p:nvPr/>
        </p:nvPicPr>
        <p:blipFill>
          <a:blip r:embed="rId5">
            <a:alphaModFix/>
          </a:blip>
          <a:stretch>
            <a:fillRect/>
          </a:stretch>
        </p:blipFill>
        <p:spPr>
          <a:xfrm>
            <a:off x="7988276" y="3208363"/>
            <a:ext cx="3957450" cy="3870275"/>
          </a:xfrm>
          <a:prstGeom prst="rect">
            <a:avLst/>
          </a:prstGeom>
          <a:noFill/>
          <a:ln>
            <a:noFill/>
          </a:ln>
        </p:spPr>
      </p:pic>
      <p:sp>
        <p:nvSpPr>
          <p:cNvPr id="90" name="Google Shape;90;p13"/>
          <p:cNvSpPr txBox="1"/>
          <p:nvPr/>
        </p:nvSpPr>
        <p:spPr>
          <a:xfrm>
            <a:off x="3311525" y="4961700"/>
            <a:ext cx="3703500" cy="154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omfortaa"/>
                <a:ea typeface="Comfortaa"/>
                <a:cs typeface="Comfortaa"/>
                <a:sym typeface="Comfortaa"/>
              </a:rPr>
              <a:t>PRESENTED BY :</a:t>
            </a:r>
            <a:endParaRPr>
              <a:latin typeface="Comfortaa"/>
              <a:ea typeface="Comfortaa"/>
              <a:cs typeface="Comfortaa"/>
              <a:sym typeface="Comfortaa"/>
            </a:endParaRPr>
          </a:p>
          <a:p>
            <a:pPr indent="0" lvl="0" marL="0" rtl="0" algn="l">
              <a:spcBef>
                <a:spcPts val="0"/>
              </a:spcBef>
              <a:spcAft>
                <a:spcPts val="0"/>
              </a:spcAft>
              <a:buNone/>
            </a:pPr>
            <a:r>
              <a:rPr b="1" lang="en-US" sz="1300">
                <a:latin typeface="Comfortaa"/>
                <a:ea typeface="Comfortaa"/>
                <a:cs typeface="Comfortaa"/>
                <a:sym typeface="Comfortaa"/>
              </a:rPr>
              <a:t>   </a:t>
            </a:r>
            <a:endParaRPr b="1" sz="3600">
              <a:latin typeface="Comfortaa"/>
              <a:ea typeface="Comfortaa"/>
              <a:cs typeface="Comfortaa"/>
              <a:sym typeface="Comfortaa"/>
            </a:endParaRPr>
          </a:p>
          <a:p>
            <a:pPr indent="0" lvl="0" marL="0" rtl="0" algn="l">
              <a:spcBef>
                <a:spcPts val="0"/>
              </a:spcBef>
              <a:spcAft>
                <a:spcPts val="0"/>
              </a:spcAft>
              <a:buNone/>
            </a:pPr>
            <a:r>
              <a:rPr b="1" lang="en-US" sz="2400">
                <a:latin typeface="Comfortaa"/>
                <a:ea typeface="Comfortaa"/>
                <a:cs typeface="Comfortaa"/>
                <a:sym typeface="Comfortaa"/>
              </a:rPr>
              <a:t>Tanmay Srivastava   </a:t>
            </a:r>
            <a:endParaRPr b="1" sz="2400">
              <a:latin typeface="Comfortaa"/>
              <a:ea typeface="Comfortaa"/>
              <a:cs typeface="Comfortaa"/>
              <a:sym typeface="Comfortaa"/>
            </a:endParaRPr>
          </a:p>
          <a:p>
            <a:pPr indent="0" lvl="0" marL="0" rtl="0" algn="l">
              <a:spcBef>
                <a:spcPts val="0"/>
              </a:spcBef>
              <a:spcAft>
                <a:spcPts val="0"/>
              </a:spcAft>
              <a:buNone/>
            </a:pPr>
            <a:r>
              <a:rPr b="1" lang="en-US" sz="2400">
                <a:latin typeface="Comfortaa"/>
                <a:ea typeface="Comfortaa"/>
                <a:cs typeface="Comfortaa"/>
                <a:sym typeface="Comfortaa"/>
              </a:rPr>
              <a:t>20DCS011</a:t>
            </a:r>
            <a:endParaRPr b="1" sz="2400">
              <a:latin typeface="Comfortaa"/>
              <a:ea typeface="Comfortaa"/>
              <a:cs typeface="Comfortaa"/>
              <a:sym typeface="Comfortaa"/>
            </a:endParaRPr>
          </a:p>
        </p:txBody>
      </p:sp>
      <p:sp>
        <p:nvSpPr>
          <p:cNvPr id="91" name="Google Shape;91;p13"/>
          <p:cNvSpPr txBox="1"/>
          <p:nvPr/>
        </p:nvSpPr>
        <p:spPr>
          <a:xfrm>
            <a:off x="14560725" y="5101650"/>
            <a:ext cx="3086100" cy="126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omfortaa"/>
                <a:ea typeface="Comfortaa"/>
                <a:cs typeface="Comfortaa"/>
                <a:sym typeface="Comfortaa"/>
              </a:rPr>
              <a:t>Supervised By :</a:t>
            </a:r>
            <a:endParaRPr>
              <a:latin typeface="Comfortaa"/>
              <a:ea typeface="Comfortaa"/>
              <a:cs typeface="Comfortaa"/>
              <a:sym typeface="Comfortaa"/>
            </a:endParaRPr>
          </a:p>
          <a:p>
            <a:pPr indent="0" lvl="0" marL="0" rtl="0" algn="l">
              <a:spcBef>
                <a:spcPts val="0"/>
              </a:spcBef>
              <a:spcAft>
                <a:spcPts val="0"/>
              </a:spcAft>
              <a:buNone/>
            </a:pPr>
            <a:r>
              <a:t/>
            </a:r>
            <a:endParaRPr sz="2400">
              <a:latin typeface="Comfortaa"/>
              <a:ea typeface="Comfortaa"/>
              <a:cs typeface="Comfortaa"/>
              <a:sym typeface="Comfortaa"/>
            </a:endParaRPr>
          </a:p>
          <a:p>
            <a:pPr indent="0" lvl="0" marL="0" rtl="0" algn="l">
              <a:spcBef>
                <a:spcPts val="0"/>
              </a:spcBef>
              <a:spcAft>
                <a:spcPts val="0"/>
              </a:spcAft>
              <a:buNone/>
            </a:pPr>
            <a:r>
              <a:rPr b="1" lang="en-US" sz="2400">
                <a:latin typeface="Comfortaa"/>
                <a:ea typeface="Comfortaa"/>
                <a:cs typeface="Comfortaa"/>
                <a:sym typeface="Comfortaa"/>
              </a:rPr>
              <a:t>Dr. Kamlesh Dutta</a:t>
            </a:r>
            <a:endParaRPr b="1" sz="2400">
              <a:latin typeface="Comfortaa"/>
              <a:ea typeface="Comfortaa"/>
              <a:cs typeface="Comfortaa"/>
              <a:sym typeface="Comfortaa"/>
            </a:endParaRPr>
          </a:p>
        </p:txBody>
      </p:sp>
      <p:sp>
        <p:nvSpPr>
          <p:cNvPr id="92" name="Google Shape;92;p13"/>
          <p:cNvSpPr txBox="1"/>
          <p:nvPr/>
        </p:nvSpPr>
        <p:spPr>
          <a:xfrm>
            <a:off x="5310750" y="7435350"/>
            <a:ext cx="10092000" cy="54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US" sz="2400">
                <a:latin typeface="Comfortaa"/>
                <a:ea typeface="Comfortaa"/>
                <a:cs typeface="Comfortaa"/>
                <a:sym typeface="Comfortaa"/>
              </a:rPr>
              <a:t>DEPARTMENT OF COMPUTER SCIENCE AND ENGINEERING</a:t>
            </a:r>
            <a:endParaRPr b="1" sz="2400">
              <a:latin typeface="Comfortaa"/>
              <a:ea typeface="Comfortaa"/>
              <a:cs typeface="Comfortaa"/>
              <a:sym typeface="Comfortaa"/>
            </a:endParaRPr>
          </a:p>
          <a:p>
            <a:pPr indent="0" lvl="0" marL="0" rtl="0" algn="ctr">
              <a:spcBef>
                <a:spcPts val="0"/>
              </a:spcBef>
              <a:spcAft>
                <a:spcPts val="0"/>
              </a:spcAft>
              <a:buClr>
                <a:srgbClr val="000000"/>
              </a:buClr>
              <a:buSzPts val="1100"/>
              <a:buFont typeface="Arial"/>
              <a:buNone/>
            </a:pPr>
            <a:r>
              <a:rPr b="1" lang="en-US" sz="2400">
                <a:latin typeface="Comfortaa"/>
                <a:ea typeface="Comfortaa"/>
                <a:cs typeface="Comfortaa"/>
                <a:sym typeface="Comfortaa"/>
              </a:rPr>
              <a:t>NATIONAL INSTITUTE OF TECHNOLOGY HAMIRPUR</a:t>
            </a:r>
            <a:endParaRPr b="1" sz="2400">
              <a:latin typeface="Comfortaa"/>
              <a:ea typeface="Comfortaa"/>
              <a:cs typeface="Comfortaa"/>
              <a:sym typeface="Comfortaa"/>
            </a:endParaRPr>
          </a:p>
          <a:p>
            <a:pPr indent="0" lvl="0" marL="0" rtl="0" algn="ctr">
              <a:spcBef>
                <a:spcPts val="0"/>
              </a:spcBef>
              <a:spcAft>
                <a:spcPts val="0"/>
              </a:spcAft>
              <a:buClr>
                <a:srgbClr val="000000"/>
              </a:buClr>
              <a:buSzPts val="1100"/>
              <a:buFont typeface="Arial"/>
              <a:buNone/>
            </a:pPr>
            <a:r>
              <a:rPr b="1" lang="en-US" sz="2400">
                <a:latin typeface="Comfortaa"/>
                <a:ea typeface="Comfortaa"/>
                <a:cs typeface="Comfortaa"/>
                <a:sym typeface="Comfortaa"/>
              </a:rPr>
              <a:t>HAMIRPUR (H.P.)-177005</a:t>
            </a:r>
            <a:endParaRPr b="1" sz="2400">
              <a:latin typeface="Comfortaa"/>
              <a:ea typeface="Comfortaa"/>
              <a:cs typeface="Comfortaa"/>
              <a:sym typeface="Comfortaa"/>
            </a:endParaRPr>
          </a:p>
        </p:txBody>
      </p:sp>
      <p:sp>
        <p:nvSpPr>
          <p:cNvPr id="93" name="Google Shape;93;p13"/>
          <p:cNvSpPr txBox="1"/>
          <p:nvPr/>
        </p:nvSpPr>
        <p:spPr>
          <a:xfrm>
            <a:off x="4209600" y="877475"/>
            <a:ext cx="11016300" cy="126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600">
                <a:latin typeface="Comfortaa"/>
                <a:ea typeface="Comfortaa"/>
                <a:cs typeface="Comfortaa"/>
                <a:sym typeface="Comfortaa"/>
              </a:rPr>
              <a:t>Clustering using Machine </a:t>
            </a:r>
            <a:endParaRPr b="1" sz="4600">
              <a:latin typeface="Comfortaa"/>
              <a:ea typeface="Comfortaa"/>
              <a:cs typeface="Comfortaa"/>
              <a:sym typeface="Comfortaa"/>
            </a:endParaRPr>
          </a:p>
          <a:p>
            <a:pPr indent="0" lvl="0" marL="0" rtl="0" algn="ctr">
              <a:spcBef>
                <a:spcPts val="0"/>
              </a:spcBef>
              <a:spcAft>
                <a:spcPts val="0"/>
              </a:spcAft>
              <a:buNone/>
            </a:pPr>
            <a:r>
              <a:rPr b="1" lang="en-US" sz="4600">
                <a:latin typeface="Comfortaa"/>
                <a:ea typeface="Comfortaa"/>
                <a:cs typeface="Comfortaa"/>
                <a:sym typeface="Comfortaa"/>
              </a:rPr>
              <a:t>Learning </a:t>
            </a:r>
            <a:r>
              <a:rPr b="1" lang="en-US" sz="4600">
                <a:latin typeface="Comfortaa"/>
                <a:ea typeface="Comfortaa"/>
                <a:cs typeface="Comfortaa"/>
                <a:sym typeface="Comfortaa"/>
              </a:rPr>
              <a:t>T</a:t>
            </a:r>
            <a:r>
              <a:rPr b="1" lang="en-US" sz="4600">
                <a:latin typeface="Comfortaa"/>
                <a:ea typeface="Comfortaa"/>
                <a:cs typeface="Comfortaa"/>
                <a:sym typeface="Comfortaa"/>
              </a:rPr>
              <a:t>echniques</a:t>
            </a:r>
            <a:endParaRPr b="1" sz="4600">
              <a:latin typeface="Comfortaa"/>
              <a:ea typeface="Comfortaa"/>
              <a:cs typeface="Comfortaa"/>
              <a:sym typeface="Comforta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22"/>
          <p:cNvPicPr preferRelativeResize="0"/>
          <p:nvPr/>
        </p:nvPicPr>
        <p:blipFill>
          <a:blip r:embed="rId3">
            <a:alphaModFix/>
          </a:blip>
          <a:stretch>
            <a:fillRect/>
          </a:stretch>
        </p:blipFill>
        <p:spPr>
          <a:xfrm>
            <a:off x="1559075" y="747050"/>
            <a:ext cx="11931775" cy="5107300"/>
          </a:xfrm>
          <a:prstGeom prst="rect">
            <a:avLst/>
          </a:prstGeom>
          <a:noFill/>
          <a:ln>
            <a:noFill/>
          </a:ln>
        </p:spPr>
      </p:pic>
      <p:pic>
        <p:nvPicPr>
          <p:cNvPr id="220" name="Google Shape;220;p22"/>
          <p:cNvPicPr preferRelativeResize="0"/>
          <p:nvPr/>
        </p:nvPicPr>
        <p:blipFill>
          <a:blip r:embed="rId4">
            <a:alphaModFix/>
          </a:blip>
          <a:stretch>
            <a:fillRect/>
          </a:stretch>
        </p:blipFill>
        <p:spPr>
          <a:xfrm>
            <a:off x="1741724" y="6091350"/>
            <a:ext cx="13756350" cy="3918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23"/>
          <p:cNvPicPr preferRelativeResize="0"/>
          <p:nvPr/>
        </p:nvPicPr>
        <p:blipFill rotWithShape="1">
          <a:blip r:embed="rId3">
            <a:alphaModFix/>
          </a:blip>
          <a:srcRect b="0" l="0" r="36089" t="0"/>
          <a:stretch/>
        </p:blipFill>
        <p:spPr>
          <a:xfrm>
            <a:off x="2577775" y="2020225"/>
            <a:ext cx="12323049" cy="5492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24"/>
          <p:cNvPicPr preferRelativeResize="0"/>
          <p:nvPr/>
        </p:nvPicPr>
        <p:blipFill rotWithShape="1">
          <a:blip r:embed="rId3">
            <a:alphaModFix/>
          </a:blip>
          <a:srcRect b="0" l="0" r="17409" t="0"/>
          <a:stretch/>
        </p:blipFill>
        <p:spPr>
          <a:xfrm>
            <a:off x="1225700" y="2159600"/>
            <a:ext cx="15682325" cy="5409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5"/>
          <p:cNvSpPr txBox="1"/>
          <p:nvPr/>
        </p:nvSpPr>
        <p:spPr>
          <a:xfrm>
            <a:off x="5503132" y="4310550"/>
            <a:ext cx="114048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lang="en-US" sz="4298">
                <a:solidFill>
                  <a:srgbClr val="593C8F"/>
                </a:solidFill>
                <a:latin typeface="League Spartan"/>
                <a:ea typeface="League Spartan"/>
                <a:cs typeface="League Spartan"/>
                <a:sym typeface="League Spartan"/>
              </a:rPr>
              <a:t>Wholesale Customers</a:t>
            </a:r>
            <a:r>
              <a:rPr lang="en-US" sz="4298">
                <a:solidFill>
                  <a:srgbClr val="593C8F"/>
                </a:solidFill>
                <a:latin typeface="League Spartan"/>
                <a:ea typeface="League Spartan"/>
                <a:cs typeface="League Spartan"/>
                <a:sym typeface="League Spartan"/>
              </a:rPr>
              <a:t> Dataset….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26"/>
          <p:cNvPicPr preferRelativeResize="0"/>
          <p:nvPr/>
        </p:nvPicPr>
        <p:blipFill>
          <a:blip r:embed="rId3">
            <a:alphaModFix/>
          </a:blip>
          <a:stretch>
            <a:fillRect/>
          </a:stretch>
        </p:blipFill>
        <p:spPr>
          <a:xfrm>
            <a:off x="2424450" y="1114175"/>
            <a:ext cx="12490300" cy="8183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27"/>
          <p:cNvPicPr preferRelativeResize="0"/>
          <p:nvPr/>
        </p:nvPicPr>
        <p:blipFill>
          <a:blip r:embed="rId3">
            <a:alphaModFix/>
          </a:blip>
          <a:stretch>
            <a:fillRect/>
          </a:stretch>
        </p:blipFill>
        <p:spPr>
          <a:xfrm>
            <a:off x="1685725" y="1992375"/>
            <a:ext cx="14358099" cy="5475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p28"/>
          <p:cNvPicPr preferRelativeResize="0"/>
          <p:nvPr/>
        </p:nvPicPr>
        <p:blipFill>
          <a:blip r:embed="rId3">
            <a:alphaModFix/>
          </a:blip>
          <a:stretch>
            <a:fillRect/>
          </a:stretch>
        </p:blipFill>
        <p:spPr>
          <a:xfrm>
            <a:off x="3469875" y="779650"/>
            <a:ext cx="12824824" cy="9737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9"/>
          <p:cNvSpPr txBox="1"/>
          <p:nvPr/>
        </p:nvSpPr>
        <p:spPr>
          <a:xfrm>
            <a:off x="5029207" y="4282675"/>
            <a:ext cx="114048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lang="en-US" sz="4298">
                <a:solidFill>
                  <a:srgbClr val="593C8F"/>
                </a:solidFill>
                <a:latin typeface="League Spartan"/>
                <a:ea typeface="League Spartan"/>
                <a:cs typeface="League Spartan"/>
                <a:sym typeface="League Spartan"/>
              </a:rPr>
              <a:t>IPL 2018 Dataset….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30"/>
          <p:cNvPicPr preferRelativeResize="0"/>
          <p:nvPr/>
        </p:nvPicPr>
        <p:blipFill>
          <a:blip r:embed="rId3">
            <a:alphaModFix/>
          </a:blip>
          <a:stretch>
            <a:fillRect/>
          </a:stretch>
        </p:blipFill>
        <p:spPr>
          <a:xfrm>
            <a:off x="1235300" y="1087250"/>
            <a:ext cx="11406477" cy="2865175"/>
          </a:xfrm>
          <a:prstGeom prst="rect">
            <a:avLst/>
          </a:prstGeom>
          <a:noFill/>
          <a:ln>
            <a:noFill/>
          </a:ln>
        </p:spPr>
      </p:pic>
      <p:pic>
        <p:nvPicPr>
          <p:cNvPr id="261" name="Google Shape;261;p30"/>
          <p:cNvPicPr preferRelativeResize="0"/>
          <p:nvPr/>
        </p:nvPicPr>
        <p:blipFill>
          <a:blip r:embed="rId4">
            <a:alphaModFix/>
          </a:blip>
          <a:stretch>
            <a:fillRect/>
          </a:stretch>
        </p:blipFill>
        <p:spPr>
          <a:xfrm>
            <a:off x="1086300" y="4725425"/>
            <a:ext cx="10064925" cy="3744325"/>
          </a:xfrm>
          <a:prstGeom prst="rect">
            <a:avLst/>
          </a:prstGeom>
          <a:noFill/>
          <a:ln>
            <a:noFill/>
          </a:ln>
        </p:spPr>
      </p:pic>
      <p:pic>
        <p:nvPicPr>
          <p:cNvPr id="262" name="Google Shape;262;p30"/>
          <p:cNvPicPr preferRelativeResize="0"/>
          <p:nvPr/>
        </p:nvPicPr>
        <p:blipFill>
          <a:blip r:embed="rId5">
            <a:alphaModFix/>
          </a:blip>
          <a:stretch>
            <a:fillRect/>
          </a:stretch>
        </p:blipFill>
        <p:spPr>
          <a:xfrm>
            <a:off x="12488450" y="4725425"/>
            <a:ext cx="5110865" cy="37443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1"/>
          <p:cNvSpPr txBox="1"/>
          <p:nvPr/>
        </p:nvSpPr>
        <p:spPr>
          <a:xfrm>
            <a:off x="5029207" y="4282675"/>
            <a:ext cx="114048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lang="en-US" sz="4298">
                <a:solidFill>
                  <a:srgbClr val="593C8F"/>
                </a:solidFill>
                <a:latin typeface="League Spartan"/>
                <a:ea typeface="League Spartan"/>
                <a:cs typeface="League Spartan"/>
                <a:sym typeface="League Spartan"/>
              </a:rPr>
              <a:t>Mushroom</a:t>
            </a:r>
            <a:r>
              <a:rPr lang="en-US" sz="4298">
                <a:solidFill>
                  <a:srgbClr val="593C8F"/>
                </a:solidFill>
                <a:latin typeface="League Spartan"/>
                <a:ea typeface="League Spartan"/>
                <a:cs typeface="League Spartan"/>
                <a:sym typeface="League Spartan"/>
              </a:rPr>
              <a:t> Dataset….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4"/>
          <p:cNvSpPr/>
          <p:nvPr/>
        </p:nvSpPr>
        <p:spPr>
          <a:xfrm>
            <a:off x="5734786" y="2383575"/>
            <a:ext cx="1039747" cy="1049792"/>
          </a:xfrm>
          <a:custGeom>
            <a:rect b="b" l="l" r="r" t="t"/>
            <a:pathLst>
              <a:path extrusionOk="0" h="1004586" w="1004586">
                <a:moveTo>
                  <a:pt x="0" y="0"/>
                </a:moveTo>
                <a:lnTo>
                  <a:pt x="1004586" y="0"/>
                </a:lnTo>
                <a:lnTo>
                  <a:pt x="1004586" y="1004585"/>
                </a:lnTo>
                <a:lnTo>
                  <a:pt x="0" y="1004585"/>
                </a:lnTo>
                <a:lnTo>
                  <a:pt x="0" y="0"/>
                </a:lnTo>
                <a:close/>
              </a:path>
            </a:pathLst>
          </a:custGeom>
          <a:blipFill rotWithShape="1">
            <a:blip r:embed="rId3">
              <a:alphaModFix/>
            </a:blip>
            <a:stretch>
              <a:fillRect b="0" l="0" r="0" t="0"/>
            </a:stretch>
          </a:blipFill>
          <a:ln>
            <a:noFill/>
          </a:ln>
        </p:spPr>
      </p:sp>
      <p:grpSp>
        <p:nvGrpSpPr>
          <p:cNvPr id="99" name="Google Shape;99;p14"/>
          <p:cNvGrpSpPr/>
          <p:nvPr/>
        </p:nvGrpSpPr>
        <p:grpSpPr>
          <a:xfrm>
            <a:off x="5841472" y="2491303"/>
            <a:ext cx="825398" cy="833445"/>
            <a:chOff x="0" y="0"/>
            <a:chExt cx="812800" cy="812800"/>
          </a:xfrm>
        </p:grpSpPr>
        <p:sp>
          <p:nvSpPr>
            <p:cNvPr id="100" name="Google Shape;100;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01" name="Google Shape;101;p14"/>
            <p:cNvSpPr txBox="1"/>
            <p:nvPr/>
          </p:nvSpPr>
          <p:spPr>
            <a:xfrm>
              <a:off x="76200" y="28575"/>
              <a:ext cx="660300" cy="708000"/>
            </a:xfrm>
            <a:prstGeom prst="rect">
              <a:avLst/>
            </a:prstGeom>
            <a:noFill/>
            <a:ln>
              <a:noFill/>
            </a:ln>
          </p:spPr>
          <p:txBody>
            <a:bodyPr anchorCtr="0" anchor="ctr" bIns="25400" lIns="25400" spcFirstLastPara="1" rIns="25400" wrap="square" tIns="25400">
              <a:noAutofit/>
            </a:bodyPr>
            <a:lstStyle/>
            <a:p>
              <a:pPr indent="0" lvl="0" marL="0" marR="0" rtl="0" algn="ctr">
                <a:lnSpc>
                  <a:spcPct val="140015"/>
                </a:lnSpc>
                <a:spcBef>
                  <a:spcPts val="0"/>
                </a:spcBef>
                <a:spcAft>
                  <a:spcPts val="0"/>
                </a:spcAft>
                <a:buNone/>
              </a:pPr>
              <a:r>
                <a:rPr b="1" lang="en-US" sz="1300">
                  <a:solidFill>
                    <a:srgbClr val="01003B"/>
                  </a:solidFill>
                  <a:latin typeface="IBM Plex Sans"/>
                  <a:ea typeface="IBM Plex Sans"/>
                  <a:cs typeface="IBM Plex Sans"/>
                  <a:sym typeface="IBM Plex Sans"/>
                </a:rPr>
                <a:t>1</a:t>
              </a:r>
              <a:endParaRPr sz="700"/>
            </a:p>
          </p:txBody>
        </p:sp>
      </p:grpSp>
      <p:sp>
        <p:nvSpPr>
          <p:cNvPr id="102" name="Google Shape;102;p14"/>
          <p:cNvSpPr/>
          <p:nvPr/>
        </p:nvSpPr>
        <p:spPr>
          <a:xfrm>
            <a:off x="5734786" y="4017922"/>
            <a:ext cx="1039747" cy="1049792"/>
          </a:xfrm>
          <a:custGeom>
            <a:rect b="b" l="l" r="r" t="t"/>
            <a:pathLst>
              <a:path extrusionOk="0" h="1004586" w="1004586">
                <a:moveTo>
                  <a:pt x="0" y="0"/>
                </a:moveTo>
                <a:lnTo>
                  <a:pt x="1004586" y="0"/>
                </a:lnTo>
                <a:lnTo>
                  <a:pt x="1004586" y="1004585"/>
                </a:lnTo>
                <a:lnTo>
                  <a:pt x="0" y="1004585"/>
                </a:lnTo>
                <a:lnTo>
                  <a:pt x="0" y="0"/>
                </a:lnTo>
                <a:close/>
              </a:path>
            </a:pathLst>
          </a:custGeom>
          <a:blipFill rotWithShape="1">
            <a:blip r:embed="rId3">
              <a:alphaModFix/>
            </a:blip>
            <a:stretch>
              <a:fillRect b="0" l="0" r="0" t="0"/>
            </a:stretch>
          </a:blipFill>
          <a:ln>
            <a:noFill/>
          </a:ln>
        </p:spPr>
      </p:sp>
      <p:grpSp>
        <p:nvGrpSpPr>
          <p:cNvPr id="103" name="Google Shape;103;p14"/>
          <p:cNvGrpSpPr/>
          <p:nvPr/>
        </p:nvGrpSpPr>
        <p:grpSpPr>
          <a:xfrm>
            <a:off x="5841472" y="4125651"/>
            <a:ext cx="825398" cy="833445"/>
            <a:chOff x="0" y="0"/>
            <a:chExt cx="812800" cy="812800"/>
          </a:xfrm>
        </p:grpSpPr>
        <p:sp>
          <p:nvSpPr>
            <p:cNvPr id="104" name="Google Shape;104;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05" name="Google Shape;105;p14"/>
            <p:cNvSpPr txBox="1"/>
            <p:nvPr/>
          </p:nvSpPr>
          <p:spPr>
            <a:xfrm>
              <a:off x="76200" y="28575"/>
              <a:ext cx="660300" cy="708000"/>
            </a:xfrm>
            <a:prstGeom prst="rect">
              <a:avLst/>
            </a:prstGeom>
            <a:noFill/>
            <a:ln>
              <a:noFill/>
            </a:ln>
          </p:spPr>
          <p:txBody>
            <a:bodyPr anchorCtr="0" anchor="ctr" bIns="25400" lIns="25400" spcFirstLastPara="1" rIns="25400" wrap="square" tIns="25400">
              <a:noAutofit/>
            </a:bodyPr>
            <a:lstStyle/>
            <a:p>
              <a:pPr indent="0" lvl="0" marL="0" marR="0" rtl="0" algn="ctr">
                <a:lnSpc>
                  <a:spcPct val="140015"/>
                </a:lnSpc>
                <a:spcBef>
                  <a:spcPts val="0"/>
                </a:spcBef>
                <a:spcAft>
                  <a:spcPts val="0"/>
                </a:spcAft>
                <a:buNone/>
              </a:pPr>
              <a:r>
                <a:rPr b="1" lang="en-US" sz="1300">
                  <a:solidFill>
                    <a:srgbClr val="01003B"/>
                  </a:solidFill>
                  <a:latin typeface="IBM Plex Sans"/>
                  <a:ea typeface="IBM Plex Sans"/>
                  <a:cs typeface="IBM Plex Sans"/>
                  <a:sym typeface="IBM Plex Sans"/>
                </a:rPr>
                <a:t>2</a:t>
              </a:r>
              <a:endParaRPr sz="700"/>
            </a:p>
          </p:txBody>
        </p:sp>
      </p:grpSp>
      <p:sp>
        <p:nvSpPr>
          <p:cNvPr id="106" name="Google Shape;106;p14"/>
          <p:cNvSpPr/>
          <p:nvPr/>
        </p:nvSpPr>
        <p:spPr>
          <a:xfrm>
            <a:off x="5734786" y="5652269"/>
            <a:ext cx="1039747" cy="1049792"/>
          </a:xfrm>
          <a:custGeom>
            <a:rect b="b" l="l" r="r" t="t"/>
            <a:pathLst>
              <a:path extrusionOk="0" h="1004586" w="1004586">
                <a:moveTo>
                  <a:pt x="0" y="0"/>
                </a:moveTo>
                <a:lnTo>
                  <a:pt x="1004586" y="0"/>
                </a:lnTo>
                <a:lnTo>
                  <a:pt x="1004586" y="1004586"/>
                </a:lnTo>
                <a:lnTo>
                  <a:pt x="0" y="1004586"/>
                </a:lnTo>
                <a:lnTo>
                  <a:pt x="0" y="0"/>
                </a:lnTo>
                <a:close/>
              </a:path>
            </a:pathLst>
          </a:custGeom>
          <a:blipFill rotWithShape="1">
            <a:blip r:embed="rId3">
              <a:alphaModFix/>
            </a:blip>
            <a:stretch>
              <a:fillRect b="0" l="0" r="0" t="0"/>
            </a:stretch>
          </a:blipFill>
          <a:ln>
            <a:noFill/>
          </a:ln>
        </p:spPr>
      </p:sp>
      <p:grpSp>
        <p:nvGrpSpPr>
          <p:cNvPr id="107" name="Google Shape;107;p14"/>
          <p:cNvGrpSpPr/>
          <p:nvPr/>
        </p:nvGrpSpPr>
        <p:grpSpPr>
          <a:xfrm>
            <a:off x="5841472" y="5759998"/>
            <a:ext cx="825398" cy="833445"/>
            <a:chOff x="0" y="0"/>
            <a:chExt cx="812800" cy="812800"/>
          </a:xfrm>
        </p:grpSpPr>
        <p:sp>
          <p:nvSpPr>
            <p:cNvPr id="108" name="Google Shape;108;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09" name="Google Shape;109;p14"/>
            <p:cNvSpPr txBox="1"/>
            <p:nvPr/>
          </p:nvSpPr>
          <p:spPr>
            <a:xfrm>
              <a:off x="76200" y="28575"/>
              <a:ext cx="660300" cy="708000"/>
            </a:xfrm>
            <a:prstGeom prst="rect">
              <a:avLst/>
            </a:prstGeom>
            <a:noFill/>
            <a:ln>
              <a:noFill/>
            </a:ln>
          </p:spPr>
          <p:txBody>
            <a:bodyPr anchorCtr="0" anchor="ctr" bIns="25400" lIns="25400" spcFirstLastPara="1" rIns="25400" wrap="square" tIns="25400">
              <a:noAutofit/>
            </a:bodyPr>
            <a:lstStyle/>
            <a:p>
              <a:pPr indent="0" lvl="0" marL="0" marR="0" rtl="0" algn="ctr">
                <a:lnSpc>
                  <a:spcPct val="140015"/>
                </a:lnSpc>
                <a:spcBef>
                  <a:spcPts val="0"/>
                </a:spcBef>
                <a:spcAft>
                  <a:spcPts val="0"/>
                </a:spcAft>
                <a:buNone/>
              </a:pPr>
              <a:r>
                <a:rPr b="1" lang="en-US" sz="1300">
                  <a:solidFill>
                    <a:srgbClr val="01003B"/>
                  </a:solidFill>
                  <a:latin typeface="IBM Plex Sans"/>
                  <a:ea typeface="IBM Plex Sans"/>
                  <a:cs typeface="IBM Plex Sans"/>
                  <a:sym typeface="IBM Plex Sans"/>
                </a:rPr>
                <a:t>3</a:t>
              </a:r>
              <a:endParaRPr sz="700"/>
            </a:p>
          </p:txBody>
        </p:sp>
      </p:grpSp>
      <p:sp>
        <p:nvSpPr>
          <p:cNvPr id="110" name="Google Shape;110;p14"/>
          <p:cNvSpPr/>
          <p:nvPr/>
        </p:nvSpPr>
        <p:spPr>
          <a:xfrm>
            <a:off x="5734786" y="7286616"/>
            <a:ext cx="1039747" cy="1049792"/>
          </a:xfrm>
          <a:custGeom>
            <a:rect b="b" l="l" r="r" t="t"/>
            <a:pathLst>
              <a:path extrusionOk="0" h="1004586" w="1004586">
                <a:moveTo>
                  <a:pt x="0" y="0"/>
                </a:moveTo>
                <a:lnTo>
                  <a:pt x="1004586" y="0"/>
                </a:lnTo>
                <a:lnTo>
                  <a:pt x="1004586" y="1004586"/>
                </a:lnTo>
                <a:lnTo>
                  <a:pt x="0" y="1004586"/>
                </a:lnTo>
                <a:lnTo>
                  <a:pt x="0" y="0"/>
                </a:lnTo>
                <a:close/>
              </a:path>
            </a:pathLst>
          </a:custGeom>
          <a:blipFill rotWithShape="1">
            <a:blip r:embed="rId3">
              <a:alphaModFix/>
            </a:blip>
            <a:stretch>
              <a:fillRect b="0" l="0" r="0" t="0"/>
            </a:stretch>
          </a:blipFill>
          <a:ln>
            <a:noFill/>
          </a:ln>
        </p:spPr>
      </p:sp>
      <p:grpSp>
        <p:nvGrpSpPr>
          <p:cNvPr id="111" name="Google Shape;111;p14"/>
          <p:cNvGrpSpPr/>
          <p:nvPr/>
        </p:nvGrpSpPr>
        <p:grpSpPr>
          <a:xfrm>
            <a:off x="5841472" y="7394345"/>
            <a:ext cx="825398" cy="833445"/>
            <a:chOff x="0" y="0"/>
            <a:chExt cx="812800" cy="812800"/>
          </a:xfrm>
        </p:grpSpPr>
        <p:sp>
          <p:nvSpPr>
            <p:cNvPr id="112" name="Google Shape;112;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13" name="Google Shape;113;p14"/>
            <p:cNvSpPr txBox="1"/>
            <p:nvPr/>
          </p:nvSpPr>
          <p:spPr>
            <a:xfrm>
              <a:off x="76200" y="28575"/>
              <a:ext cx="660300" cy="708000"/>
            </a:xfrm>
            <a:prstGeom prst="rect">
              <a:avLst/>
            </a:prstGeom>
            <a:noFill/>
            <a:ln>
              <a:noFill/>
            </a:ln>
          </p:spPr>
          <p:txBody>
            <a:bodyPr anchorCtr="0" anchor="ctr" bIns="25400" lIns="25400" spcFirstLastPara="1" rIns="25400" wrap="square" tIns="25400">
              <a:noAutofit/>
            </a:bodyPr>
            <a:lstStyle/>
            <a:p>
              <a:pPr indent="0" lvl="0" marL="0" marR="0" rtl="0" algn="ctr">
                <a:lnSpc>
                  <a:spcPct val="140015"/>
                </a:lnSpc>
                <a:spcBef>
                  <a:spcPts val="0"/>
                </a:spcBef>
                <a:spcAft>
                  <a:spcPts val="0"/>
                </a:spcAft>
                <a:buNone/>
              </a:pPr>
              <a:r>
                <a:rPr b="1" lang="en-US" sz="1300">
                  <a:solidFill>
                    <a:srgbClr val="01003B"/>
                  </a:solidFill>
                  <a:latin typeface="IBM Plex Sans"/>
                  <a:ea typeface="IBM Plex Sans"/>
                  <a:cs typeface="IBM Plex Sans"/>
                  <a:sym typeface="IBM Plex Sans"/>
                </a:rPr>
                <a:t>4</a:t>
              </a:r>
              <a:endParaRPr sz="700"/>
            </a:p>
          </p:txBody>
        </p:sp>
      </p:grpSp>
      <p:sp>
        <p:nvSpPr>
          <p:cNvPr id="114" name="Google Shape;114;p14"/>
          <p:cNvSpPr/>
          <p:nvPr/>
        </p:nvSpPr>
        <p:spPr>
          <a:xfrm>
            <a:off x="11581330" y="2383575"/>
            <a:ext cx="1039747" cy="1049792"/>
          </a:xfrm>
          <a:custGeom>
            <a:rect b="b" l="l" r="r" t="t"/>
            <a:pathLst>
              <a:path extrusionOk="0" h="1004586" w="1004586">
                <a:moveTo>
                  <a:pt x="0" y="0"/>
                </a:moveTo>
                <a:lnTo>
                  <a:pt x="1004585" y="0"/>
                </a:lnTo>
                <a:lnTo>
                  <a:pt x="1004585" y="1004585"/>
                </a:lnTo>
                <a:lnTo>
                  <a:pt x="0" y="1004585"/>
                </a:lnTo>
                <a:lnTo>
                  <a:pt x="0" y="0"/>
                </a:lnTo>
                <a:close/>
              </a:path>
            </a:pathLst>
          </a:custGeom>
          <a:blipFill rotWithShape="1">
            <a:blip r:embed="rId3">
              <a:alphaModFix/>
            </a:blip>
            <a:stretch>
              <a:fillRect b="0" l="0" r="0" t="0"/>
            </a:stretch>
          </a:blipFill>
          <a:ln>
            <a:noFill/>
          </a:ln>
        </p:spPr>
      </p:sp>
      <p:grpSp>
        <p:nvGrpSpPr>
          <p:cNvPr id="115" name="Google Shape;115;p14"/>
          <p:cNvGrpSpPr/>
          <p:nvPr/>
        </p:nvGrpSpPr>
        <p:grpSpPr>
          <a:xfrm>
            <a:off x="11688016" y="2491303"/>
            <a:ext cx="825398" cy="833445"/>
            <a:chOff x="0" y="0"/>
            <a:chExt cx="812800" cy="812800"/>
          </a:xfrm>
        </p:grpSpPr>
        <p:sp>
          <p:nvSpPr>
            <p:cNvPr id="116" name="Google Shape;116;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17" name="Google Shape;117;p14"/>
            <p:cNvSpPr txBox="1"/>
            <p:nvPr/>
          </p:nvSpPr>
          <p:spPr>
            <a:xfrm>
              <a:off x="76200" y="28575"/>
              <a:ext cx="660300" cy="708000"/>
            </a:xfrm>
            <a:prstGeom prst="rect">
              <a:avLst/>
            </a:prstGeom>
            <a:noFill/>
            <a:ln>
              <a:noFill/>
            </a:ln>
          </p:spPr>
          <p:txBody>
            <a:bodyPr anchorCtr="0" anchor="ctr" bIns="25400" lIns="25400" spcFirstLastPara="1" rIns="25400" wrap="square" tIns="25400">
              <a:noAutofit/>
            </a:bodyPr>
            <a:lstStyle/>
            <a:p>
              <a:pPr indent="0" lvl="0" marL="0" marR="0" rtl="0" algn="ctr">
                <a:lnSpc>
                  <a:spcPct val="140015"/>
                </a:lnSpc>
                <a:spcBef>
                  <a:spcPts val="0"/>
                </a:spcBef>
                <a:spcAft>
                  <a:spcPts val="0"/>
                </a:spcAft>
                <a:buNone/>
              </a:pPr>
              <a:r>
                <a:rPr b="1" lang="en-US" sz="1300">
                  <a:solidFill>
                    <a:srgbClr val="01003B"/>
                  </a:solidFill>
                  <a:latin typeface="IBM Plex Sans"/>
                  <a:ea typeface="IBM Plex Sans"/>
                  <a:cs typeface="IBM Plex Sans"/>
                  <a:sym typeface="IBM Plex Sans"/>
                </a:rPr>
                <a:t>5</a:t>
              </a:r>
              <a:endParaRPr sz="700"/>
            </a:p>
          </p:txBody>
        </p:sp>
      </p:grpSp>
      <p:sp>
        <p:nvSpPr>
          <p:cNvPr id="118" name="Google Shape;118;p14"/>
          <p:cNvSpPr/>
          <p:nvPr/>
        </p:nvSpPr>
        <p:spPr>
          <a:xfrm>
            <a:off x="11581330" y="4017922"/>
            <a:ext cx="1039747" cy="1049792"/>
          </a:xfrm>
          <a:custGeom>
            <a:rect b="b" l="l" r="r" t="t"/>
            <a:pathLst>
              <a:path extrusionOk="0" h="1004586" w="1004586">
                <a:moveTo>
                  <a:pt x="0" y="0"/>
                </a:moveTo>
                <a:lnTo>
                  <a:pt x="1004585" y="0"/>
                </a:lnTo>
                <a:lnTo>
                  <a:pt x="1004585" y="1004585"/>
                </a:lnTo>
                <a:lnTo>
                  <a:pt x="0" y="1004585"/>
                </a:lnTo>
                <a:lnTo>
                  <a:pt x="0" y="0"/>
                </a:lnTo>
                <a:close/>
              </a:path>
            </a:pathLst>
          </a:custGeom>
          <a:blipFill rotWithShape="1">
            <a:blip r:embed="rId3">
              <a:alphaModFix/>
            </a:blip>
            <a:stretch>
              <a:fillRect b="0" l="0" r="0" t="0"/>
            </a:stretch>
          </a:blipFill>
          <a:ln>
            <a:noFill/>
          </a:ln>
        </p:spPr>
      </p:sp>
      <p:grpSp>
        <p:nvGrpSpPr>
          <p:cNvPr id="119" name="Google Shape;119;p14"/>
          <p:cNvGrpSpPr/>
          <p:nvPr/>
        </p:nvGrpSpPr>
        <p:grpSpPr>
          <a:xfrm>
            <a:off x="11688016" y="4125651"/>
            <a:ext cx="825398" cy="833445"/>
            <a:chOff x="0" y="0"/>
            <a:chExt cx="812800" cy="812800"/>
          </a:xfrm>
        </p:grpSpPr>
        <p:sp>
          <p:nvSpPr>
            <p:cNvPr id="120" name="Google Shape;120;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21" name="Google Shape;121;p14"/>
            <p:cNvSpPr txBox="1"/>
            <p:nvPr/>
          </p:nvSpPr>
          <p:spPr>
            <a:xfrm>
              <a:off x="76200" y="28575"/>
              <a:ext cx="660300" cy="708000"/>
            </a:xfrm>
            <a:prstGeom prst="rect">
              <a:avLst/>
            </a:prstGeom>
            <a:noFill/>
            <a:ln>
              <a:noFill/>
            </a:ln>
          </p:spPr>
          <p:txBody>
            <a:bodyPr anchorCtr="0" anchor="ctr" bIns="25400" lIns="25400" spcFirstLastPara="1" rIns="25400" wrap="square" tIns="25400">
              <a:noAutofit/>
            </a:bodyPr>
            <a:lstStyle/>
            <a:p>
              <a:pPr indent="0" lvl="0" marL="0" marR="0" rtl="0" algn="ctr">
                <a:lnSpc>
                  <a:spcPct val="140015"/>
                </a:lnSpc>
                <a:spcBef>
                  <a:spcPts val="0"/>
                </a:spcBef>
                <a:spcAft>
                  <a:spcPts val="0"/>
                </a:spcAft>
                <a:buNone/>
              </a:pPr>
              <a:r>
                <a:rPr b="1" lang="en-US" sz="1300">
                  <a:solidFill>
                    <a:srgbClr val="01003B"/>
                  </a:solidFill>
                  <a:latin typeface="IBM Plex Sans"/>
                  <a:ea typeface="IBM Plex Sans"/>
                  <a:cs typeface="IBM Plex Sans"/>
                  <a:sym typeface="IBM Plex Sans"/>
                </a:rPr>
                <a:t>6</a:t>
              </a:r>
              <a:endParaRPr sz="700"/>
            </a:p>
          </p:txBody>
        </p:sp>
      </p:grpSp>
      <p:sp>
        <p:nvSpPr>
          <p:cNvPr id="122" name="Google Shape;122;p14"/>
          <p:cNvSpPr/>
          <p:nvPr/>
        </p:nvSpPr>
        <p:spPr>
          <a:xfrm>
            <a:off x="11581330" y="5652269"/>
            <a:ext cx="1039747" cy="1049792"/>
          </a:xfrm>
          <a:custGeom>
            <a:rect b="b" l="l" r="r" t="t"/>
            <a:pathLst>
              <a:path extrusionOk="0" h="1004586" w="1004586">
                <a:moveTo>
                  <a:pt x="0" y="0"/>
                </a:moveTo>
                <a:lnTo>
                  <a:pt x="1004585" y="0"/>
                </a:lnTo>
                <a:lnTo>
                  <a:pt x="1004585" y="1004586"/>
                </a:lnTo>
                <a:lnTo>
                  <a:pt x="0" y="1004586"/>
                </a:lnTo>
                <a:lnTo>
                  <a:pt x="0" y="0"/>
                </a:lnTo>
                <a:close/>
              </a:path>
            </a:pathLst>
          </a:custGeom>
          <a:blipFill rotWithShape="1">
            <a:blip r:embed="rId3">
              <a:alphaModFix/>
            </a:blip>
            <a:stretch>
              <a:fillRect b="0" l="0" r="0" t="0"/>
            </a:stretch>
          </a:blipFill>
          <a:ln>
            <a:noFill/>
          </a:ln>
        </p:spPr>
      </p:sp>
      <p:grpSp>
        <p:nvGrpSpPr>
          <p:cNvPr id="123" name="Google Shape;123;p14"/>
          <p:cNvGrpSpPr/>
          <p:nvPr/>
        </p:nvGrpSpPr>
        <p:grpSpPr>
          <a:xfrm>
            <a:off x="11688016" y="5759998"/>
            <a:ext cx="825398" cy="833445"/>
            <a:chOff x="0" y="0"/>
            <a:chExt cx="812800" cy="812800"/>
          </a:xfrm>
        </p:grpSpPr>
        <p:sp>
          <p:nvSpPr>
            <p:cNvPr id="124" name="Google Shape;124;p1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25" name="Google Shape;125;p14"/>
            <p:cNvSpPr txBox="1"/>
            <p:nvPr/>
          </p:nvSpPr>
          <p:spPr>
            <a:xfrm>
              <a:off x="76200" y="28575"/>
              <a:ext cx="660300" cy="708000"/>
            </a:xfrm>
            <a:prstGeom prst="rect">
              <a:avLst/>
            </a:prstGeom>
            <a:noFill/>
            <a:ln>
              <a:noFill/>
            </a:ln>
          </p:spPr>
          <p:txBody>
            <a:bodyPr anchorCtr="0" anchor="ctr" bIns="25400" lIns="25400" spcFirstLastPara="1" rIns="25400" wrap="square" tIns="25400">
              <a:noAutofit/>
            </a:bodyPr>
            <a:lstStyle/>
            <a:p>
              <a:pPr indent="0" lvl="0" marL="0" marR="0" rtl="0" algn="ctr">
                <a:lnSpc>
                  <a:spcPct val="140015"/>
                </a:lnSpc>
                <a:spcBef>
                  <a:spcPts val="0"/>
                </a:spcBef>
                <a:spcAft>
                  <a:spcPts val="0"/>
                </a:spcAft>
                <a:buNone/>
              </a:pPr>
              <a:r>
                <a:rPr b="1" lang="en-US" sz="1300">
                  <a:solidFill>
                    <a:srgbClr val="01003B"/>
                  </a:solidFill>
                  <a:latin typeface="IBM Plex Sans"/>
                  <a:ea typeface="IBM Plex Sans"/>
                  <a:cs typeface="IBM Plex Sans"/>
                  <a:sym typeface="IBM Plex Sans"/>
                </a:rPr>
                <a:t>7</a:t>
              </a:r>
              <a:endParaRPr sz="700"/>
            </a:p>
          </p:txBody>
        </p:sp>
      </p:grpSp>
      <p:sp>
        <p:nvSpPr>
          <p:cNvPr id="126" name="Google Shape;126;p14"/>
          <p:cNvSpPr txBox="1"/>
          <p:nvPr/>
        </p:nvSpPr>
        <p:spPr>
          <a:xfrm>
            <a:off x="1826000" y="1561427"/>
            <a:ext cx="4758600" cy="538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3500" u="none" cap="none" strike="noStrike">
                <a:solidFill>
                  <a:srgbClr val="01003B"/>
                </a:solidFill>
                <a:latin typeface="Ultra"/>
                <a:ea typeface="Ultra"/>
                <a:cs typeface="Ultra"/>
                <a:sym typeface="Ultra"/>
              </a:rPr>
              <a:t>Agenda</a:t>
            </a:r>
            <a:endParaRPr sz="700"/>
          </a:p>
        </p:txBody>
      </p:sp>
      <p:sp>
        <p:nvSpPr>
          <p:cNvPr id="127" name="Google Shape;127;p14"/>
          <p:cNvSpPr txBox="1"/>
          <p:nvPr/>
        </p:nvSpPr>
        <p:spPr>
          <a:xfrm>
            <a:off x="7336362" y="2654096"/>
            <a:ext cx="3683400" cy="354000"/>
          </a:xfrm>
          <a:prstGeom prst="rect">
            <a:avLst/>
          </a:prstGeom>
          <a:noFill/>
          <a:ln>
            <a:noFill/>
          </a:ln>
        </p:spPr>
        <p:txBody>
          <a:bodyPr anchorCtr="0" anchor="t" bIns="0" lIns="0" spcFirstLastPara="1" rIns="0" wrap="square" tIns="0">
            <a:spAutoFit/>
          </a:bodyPr>
          <a:lstStyle/>
          <a:p>
            <a:pPr indent="0" lvl="0" marL="0" rtl="0" algn="l">
              <a:lnSpc>
                <a:spcPct val="139958"/>
              </a:lnSpc>
              <a:spcBef>
                <a:spcPts val="0"/>
              </a:spcBef>
              <a:spcAft>
                <a:spcPts val="0"/>
              </a:spcAft>
              <a:buNone/>
            </a:pPr>
            <a:r>
              <a:rPr lang="en-US" sz="2300">
                <a:latin typeface="IBM Plex Sans"/>
                <a:ea typeface="IBM Plex Sans"/>
                <a:cs typeface="IBM Plex Sans"/>
                <a:sym typeface="IBM Plex Sans"/>
              </a:rPr>
              <a:t>INTRODUCTION</a:t>
            </a:r>
            <a:endParaRPr sz="2300"/>
          </a:p>
        </p:txBody>
      </p:sp>
      <p:sp>
        <p:nvSpPr>
          <p:cNvPr id="128" name="Google Shape;128;p14"/>
          <p:cNvSpPr txBox="1"/>
          <p:nvPr/>
        </p:nvSpPr>
        <p:spPr>
          <a:xfrm>
            <a:off x="7336362" y="4288443"/>
            <a:ext cx="3683400" cy="3540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300">
                <a:latin typeface="IBM Plex Sans"/>
                <a:ea typeface="IBM Plex Sans"/>
                <a:cs typeface="IBM Plex Sans"/>
                <a:sym typeface="IBM Plex Sans"/>
              </a:rPr>
              <a:t>OBJECTIVE</a:t>
            </a:r>
            <a:endParaRPr sz="1800"/>
          </a:p>
        </p:txBody>
      </p:sp>
      <p:sp>
        <p:nvSpPr>
          <p:cNvPr id="129" name="Google Shape;129;p14"/>
          <p:cNvSpPr txBox="1"/>
          <p:nvPr/>
        </p:nvSpPr>
        <p:spPr>
          <a:xfrm>
            <a:off x="7224862" y="5922791"/>
            <a:ext cx="3683400" cy="3540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300">
                <a:latin typeface="IBM Plex Sans"/>
                <a:ea typeface="IBM Plex Sans"/>
                <a:cs typeface="IBM Plex Sans"/>
                <a:sym typeface="IBM Plex Sans"/>
              </a:rPr>
              <a:t>CLUSTERING ALGORITHMS</a:t>
            </a:r>
            <a:endParaRPr sz="2300"/>
          </a:p>
        </p:txBody>
      </p:sp>
      <p:sp>
        <p:nvSpPr>
          <p:cNvPr id="130" name="Google Shape;130;p14"/>
          <p:cNvSpPr txBox="1"/>
          <p:nvPr/>
        </p:nvSpPr>
        <p:spPr>
          <a:xfrm>
            <a:off x="7336362" y="7557138"/>
            <a:ext cx="3683400" cy="3540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300">
                <a:latin typeface="IBM Plex Sans"/>
                <a:ea typeface="IBM Plex Sans"/>
                <a:cs typeface="IBM Plex Sans"/>
                <a:sym typeface="IBM Plex Sans"/>
              </a:rPr>
              <a:t>DATA COLLECTION</a:t>
            </a:r>
            <a:endParaRPr sz="2300"/>
          </a:p>
        </p:txBody>
      </p:sp>
      <p:sp>
        <p:nvSpPr>
          <p:cNvPr id="131" name="Google Shape;131;p14"/>
          <p:cNvSpPr txBox="1"/>
          <p:nvPr/>
        </p:nvSpPr>
        <p:spPr>
          <a:xfrm>
            <a:off x="13182906" y="2654096"/>
            <a:ext cx="3683400" cy="3540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300">
                <a:latin typeface="IBM Plex Sans"/>
                <a:ea typeface="IBM Plex Sans"/>
                <a:cs typeface="IBM Plex Sans"/>
                <a:sym typeface="IBM Plex Sans"/>
              </a:rPr>
              <a:t>NEW APPROACH</a:t>
            </a:r>
            <a:endParaRPr sz="2300"/>
          </a:p>
        </p:txBody>
      </p:sp>
      <p:sp>
        <p:nvSpPr>
          <p:cNvPr id="132" name="Google Shape;132;p14"/>
          <p:cNvSpPr txBox="1"/>
          <p:nvPr/>
        </p:nvSpPr>
        <p:spPr>
          <a:xfrm>
            <a:off x="13182906" y="4288443"/>
            <a:ext cx="3683400" cy="3540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300">
                <a:latin typeface="IBM Plex Sans"/>
                <a:ea typeface="IBM Plex Sans"/>
                <a:cs typeface="IBM Plex Sans"/>
                <a:sym typeface="IBM Plex Sans"/>
              </a:rPr>
              <a:t>EVALUATION</a:t>
            </a:r>
            <a:endParaRPr sz="2300"/>
          </a:p>
        </p:txBody>
      </p:sp>
      <p:sp>
        <p:nvSpPr>
          <p:cNvPr id="133" name="Google Shape;133;p14"/>
          <p:cNvSpPr txBox="1"/>
          <p:nvPr/>
        </p:nvSpPr>
        <p:spPr>
          <a:xfrm>
            <a:off x="13182906" y="5922791"/>
            <a:ext cx="3683400" cy="3540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300">
                <a:latin typeface="IBM Plex Sans"/>
                <a:ea typeface="IBM Plex Sans"/>
                <a:cs typeface="IBM Plex Sans"/>
                <a:sym typeface="IBM Plex Sans"/>
              </a:rPr>
              <a:t>REFERENCES</a:t>
            </a:r>
            <a:endParaRPr sz="23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id="272" name="Google Shape;272;p32"/>
          <p:cNvPicPr preferRelativeResize="0"/>
          <p:nvPr/>
        </p:nvPicPr>
        <p:blipFill>
          <a:blip r:embed="rId3">
            <a:alphaModFix/>
          </a:blip>
          <a:stretch>
            <a:fillRect/>
          </a:stretch>
        </p:blipFill>
        <p:spPr>
          <a:xfrm>
            <a:off x="2686475" y="1213651"/>
            <a:ext cx="12658749" cy="82648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33"/>
          <p:cNvPicPr preferRelativeResize="0"/>
          <p:nvPr/>
        </p:nvPicPr>
        <p:blipFill>
          <a:blip r:embed="rId3">
            <a:alphaModFix/>
          </a:blip>
          <a:stretch>
            <a:fillRect/>
          </a:stretch>
        </p:blipFill>
        <p:spPr>
          <a:xfrm>
            <a:off x="2991425" y="556650"/>
            <a:ext cx="12305151" cy="93158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pic>
        <p:nvPicPr>
          <p:cNvPr id="282" name="Google Shape;282;p34"/>
          <p:cNvPicPr preferRelativeResize="0"/>
          <p:nvPr/>
        </p:nvPicPr>
        <p:blipFill>
          <a:blip r:embed="rId3">
            <a:alphaModFix/>
          </a:blip>
          <a:stretch>
            <a:fillRect/>
          </a:stretch>
        </p:blipFill>
        <p:spPr>
          <a:xfrm>
            <a:off x="3108000" y="864226"/>
            <a:ext cx="11765076" cy="89070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id="287" name="Google Shape;287;p35"/>
          <p:cNvPicPr preferRelativeResize="0"/>
          <p:nvPr/>
        </p:nvPicPr>
        <p:blipFill>
          <a:blip r:embed="rId3">
            <a:alphaModFix/>
          </a:blip>
          <a:stretch>
            <a:fillRect/>
          </a:stretch>
        </p:blipFill>
        <p:spPr>
          <a:xfrm>
            <a:off x="2722475" y="626300"/>
            <a:ext cx="12392324" cy="9381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6"/>
          <p:cNvSpPr txBox="1"/>
          <p:nvPr/>
        </p:nvSpPr>
        <p:spPr>
          <a:xfrm>
            <a:off x="1028700" y="1494825"/>
            <a:ext cx="9077100" cy="25143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Clr>
                <a:schemeClr val="dk1"/>
              </a:buClr>
              <a:buSzPts val="1100"/>
              <a:buFont typeface="Arial"/>
              <a:buNone/>
            </a:pPr>
            <a:r>
              <a:rPr lang="en-US" sz="4298">
                <a:solidFill>
                  <a:srgbClr val="593C8F"/>
                </a:solidFill>
                <a:latin typeface="League Spartan"/>
                <a:ea typeface="League Spartan"/>
                <a:cs typeface="League Spartan"/>
                <a:sym typeface="League Spartan"/>
              </a:rPr>
              <a:t>k-means and Varying Epsilon DBSCAN</a:t>
            </a:r>
            <a:endParaRPr sz="4298">
              <a:solidFill>
                <a:srgbClr val="593C8F"/>
              </a:solidFill>
              <a:latin typeface="League Spartan"/>
              <a:ea typeface="League Spartan"/>
              <a:cs typeface="League Spartan"/>
              <a:sym typeface="League Spartan"/>
            </a:endParaRPr>
          </a:p>
          <a:p>
            <a:pPr indent="0" lvl="0" marL="0" marR="0" rtl="0" algn="l">
              <a:lnSpc>
                <a:spcPct val="140018"/>
              </a:lnSpc>
              <a:spcBef>
                <a:spcPts val="0"/>
              </a:spcBef>
              <a:spcAft>
                <a:spcPts val="0"/>
              </a:spcAft>
              <a:buClr>
                <a:schemeClr val="dk1"/>
              </a:buClr>
              <a:buSzPts val="1100"/>
              <a:buFont typeface="Arial"/>
              <a:buNone/>
            </a:pPr>
            <a:r>
              <a:t/>
            </a:r>
            <a:endParaRPr sz="4298">
              <a:solidFill>
                <a:srgbClr val="593C8F"/>
              </a:solidFill>
              <a:latin typeface="League Spartan"/>
              <a:ea typeface="League Spartan"/>
              <a:cs typeface="League Spartan"/>
              <a:sym typeface="League Spartan"/>
            </a:endParaRPr>
          </a:p>
          <a:p>
            <a:pPr indent="0" lvl="0" marL="0" marR="0" rtl="0" algn="l">
              <a:lnSpc>
                <a:spcPct val="140018"/>
              </a:lnSpc>
              <a:spcBef>
                <a:spcPts val="0"/>
              </a:spcBef>
              <a:spcAft>
                <a:spcPts val="0"/>
              </a:spcAft>
              <a:buNone/>
            </a:pPr>
            <a:r>
              <a:t/>
            </a:r>
            <a:endParaRPr sz="4298">
              <a:solidFill>
                <a:srgbClr val="593C8F"/>
              </a:solidFill>
              <a:latin typeface="League Spartan"/>
              <a:ea typeface="League Spartan"/>
              <a:cs typeface="League Spartan"/>
              <a:sym typeface="League Spartan"/>
            </a:endParaRPr>
          </a:p>
        </p:txBody>
      </p:sp>
      <p:cxnSp>
        <p:nvCxnSpPr>
          <p:cNvPr id="293" name="Google Shape;293;p36"/>
          <p:cNvCxnSpPr/>
          <p:nvPr/>
        </p:nvCxnSpPr>
        <p:spPr>
          <a:xfrm>
            <a:off x="1029771" y="2252109"/>
            <a:ext cx="2618740" cy="0"/>
          </a:xfrm>
          <a:prstGeom prst="straightConnector1">
            <a:avLst/>
          </a:prstGeom>
          <a:noFill/>
          <a:ln cap="flat" cmpd="sng" w="38100">
            <a:solidFill>
              <a:srgbClr val="000000"/>
            </a:solidFill>
            <a:prstDash val="solid"/>
            <a:round/>
            <a:headEnd len="sm" w="sm" type="none"/>
            <a:tailEnd len="sm" w="sm" type="none"/>
          </a:ln>
        </p:spPr>
      </p:cxnSp>
      <p:grpSp>
        <p:nvGrpSpPr>
          <p:cNvPr id="294" name="Google Shape;294;p36"/>
          <p:cNvGrpSpPr/>
          <p:nvPr/>
        </p:nvGrpSpPr>
        <p:grpSpPr>
          <a:xfrm rot="5400000">
            <a:off x="5679921" y="-2501944"/>
            <a:ext cx="7108865" cy="18468946"/>
            <a:chOff x="0" y="-47625"/>
            <a:chExt cx="1403167" cy="4864217"/>
          </a:xfrm>
        </p:grpSpPr>
        <p:sp>
          <p:nvSpPr>
            <p:cNvPr id="295" name="Google Shape;295;p36"/>
            <p:cNvSpPr/>
            <p:nvPr/>
          </p:nvSpPr>
          <p:spPr>
            <a:xfrm>
              <a:off x="0" y="0"/>
              <a:ext cx="1403167" cy="4816592"/>
            </a:xfrm>
            <a:custGeom>
              <a:rect b="b" l="l" r="r" t="t"/>
              <a:pathLst>
                <a:path extrusionOk="0" h="4816592" w="1403167">
                  <a:moveTo>
                    <a:pt x="0" y="0"/>
                  </a:moveTo>
                  <a:lnTo>
                    <a:pt x="1403167" y="0"/>
                  </a:lnTo>
                  <a:lnTo>
                    <a:pt x="1403167" y="4816592"/>
                  </a:lnTo>
                  <a:lnTo>
                    <a:pt x="0" y="4816592"/>
                  </a:lnTo>
                  <a:close/>
                </a:path>
              </a:pathLst>
            </a:custGeom>
            <a:solidFill>
              <a:srgbClr val="593C8F"/>
            </a:solidFill>
            <a:ln>
              <a:noFill/>
            </a:ln>
          </p:spPr>
        </p:sp>
        <p:sp>
          <p:nvSpPr>
            <p:cNvPr id="296" name="Google Shape;296;p36"/>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97" name="Google Shape;297;p36"/>
          <p:cNvSpPr txBox="1"/>
          <p:nvPr/>
        </p:nvSpPr>
        <p:spPr>
          <a:xfrm>
            <a:off x="1028700" y="952500"/>
            <a:ext cx="4686300" cy="5586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None/>
            </a:pPr>
            <a:r>
              <a:rPr b="1" lang="en-US" sz="3629">
                <a:latin typeface="Lato"/>
                <a:ea typeface="Lato"/>
                <a:cs typeface="Lato"/>
                <a:sym typeface="Lato"/>
              </a:rPr>
              <a:t>Combined Approach - </a:t>
            </a:r>
            <a:endParaRPr/>
          </a:p>
        </p:txBody>
      </p:sp>
      <p:sp>
        <p:nvSpPr>
          <p:cNvPr id="298" name="Google Shape;298;p36"/>
          <p:cNvSpPr txBox="1"/>
          <p:nvPr/>
        </p:nvSpPr>
        <p:spPr>
          <a:xfrm>
            <a:off x="3217150" y="5525963"/>
            <a:ext cx="11502600" cy="1685400"/>
          </a:xfrm>
          <a:prstGeom prst="rect">
            <a:avLst/>
          </a:prstGeom>
          <a:noFill/>
          <a:ln>
            <a:noFill/>
          </a:ln>
        </p:spPr>
        <p:txBody>
          <a:bodyPr anchorCtr="0" anchor="t" bIns="0" lIns="0" spcFirstLastPara="1" rIns="0" wrap="square" tIns="0">
            <a:spAutoFit/>
          </a:bodyPr>
          <a:lstStyle/>
          <a:p>
            <a:pPr indent="0" lvl="0" marL="0" marR="0" rtl="0" algn="l">
              <a:lnSpc>
                <a:spcPct val="139981"/>
              </a:lnSpc>
              <a:spcBef>
                <a:spcPts val="0"/>
              </a:spcBef>
              <a:spcAft>
                <a:spcPts val="0"/>
              </a:spcAft>
              <a:buNone/>
            </a:pPr>
            <a:r>
              <a:rPr lang="en-US" sz="2106">
                <a:solidFill>
                  <a:schemeClr val="lt1"/>
                </a:solidFill>
                <a:latin typeface="Poppins"/>
                <a:ea typeface="Poppins"/>
                <a:cs typeface="Poppins"/>
                <a:sym typeface="Poppins"/>
              </a:rPr>
              <a:t>In this section, we propose a novel combined approach that integrates k-means clustering and Varying Epsilon DBSCAN. This hybrid clustering method aims to leverage the strengths of both algorithms to overcome their individual limitations and provide more accurate and robust customer segmentation results.</a:t>
            </a:r>
            <a:endParaRPr sz="2106">
              <a:solidFill>
                <a:schemeClr val="lt1"/>
              </a:solidFill>
              <a:latin typeface="Poppins"/>
              <a:ea typeface="Poppins"/>
              <a:cs typeface="Poppins"/>
              <a:sym typeface="Poppi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7"/>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30000"/>
            </a:blip>
            <a:stretch>
              <a:fillRect b="0" l="-20311" r="-20309" t="0"/>
            </a:stretch>
          </a:blipFill>
          <a:ln>
            <a:noFill/>
          </a:ln>
        </p:spPr>
      </p:sp>
      <p:sp>
        <p:nvSpPr>
          <p:cNvPr id="304" name="Google Shape;304;p37"/>
          <p:cNvSpPr txBox="1"/>
          <p:nvPr/>
        </p:nvSpPr>
        <p:spPr>
          <a:xfrm>
            <a:off x="1028700" y="1494825"/>
            <a:ext cx="6804900" cy="25143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Clr>
                <a:schemeClr val="dk1"/>
              </a:buClr>
              <a:buSzPts val="1100"/>
              <a:buFont typeface="Arial"/>
              <a:buNone/>
            </a:pPr>
            <a:r>
              <a:rPr lang="en-US" sz="4298">
                <a:solidFill>
                  <a:srgbClr val="593C8F"/>
                </a:solidFill>
                <a:latin typeface="League Spartan"/>
                <a:ea typeface="League Spartan"/>
                <a:cs typeface="League Spartan"/>
                <a:sym typeface="League Spartan"/>
              </a:rPr>
              <a:t>Varying Epsilon DBSCAN</a:t>
            </a:r>
            <a:endParaRPr sz="4298">
              <a:solidFill>
                <a:srgbClr val="593C8F"/>
              </a:solidFill>
              <a:latin typeface="League Spartan"/>
              <a:ea typeface="League Spartan"/>
              <a:cs typeface="League Spartan"/>
              <a:sym typeface="League Spartan"/>
            </a:endParaRPr>
          </a:p>
          <a:p>
            <a:pPr indent="0" lvl="0" marL="0" marR="0" rtl="0" algn="l">
              <a:lnSpc>
                <a:spcPct val="140018"/>
              </a:lnSpc>
              <a:spcBef>
                <a:spcPts val="0"/>
              </a:spcBef>
              <a:spcAft>
                <a:spcPts val="0"/>
              </a:spcAft>
              <a:buClr>
                <a:schemeClr val="dk1"/>
              </a:buClr>
              <a:buSzPts val="1100"/>
              <a:buFont typeface="Arial"/>
              <a:buNone/>
            </a:pPr>
            <a:r>
              <a:t/>
            </a:r>
            <a:endParaRPr sz="4298">
              <a:solidFill>
                <a:srgbClr val="593C8F"/>
              </a:solidFill>
              <a:latin typeface="League Spartan"/>
              <a:ea typeface="League Spartan"/>
              <a:cs typeface="League Spartan"/>
              <a:sym typeface="League Spartan"/>
            </a:endParaRPr>
          </a:p>
          <a:p>
            <a:pPr indent="0" lvl="0" marL="0" marR="0" rtl="0" algn="l">
              <a:lnSpc>
                <a:spcPct val="140018"/>
              </a:lnSpc>
              <a:spcBef>
                <a:spcPts val="0"/>
              </a:spcBef>
              <a:spcAft>
                <a:spcPts val="0"/>
              </a:spcAft>
              <a:buNone/>
            </a:pPr>
            <a:r>
              <a:t/>
            </a:r>
            <a:endParaRPr sz="4298">
              <a:solidFill>
                <a:srgbClr val="593C8F"/>
              </a:solidFill>
              <a:latin typeface="League Spartan"/>
              <a:ea typeface="League Spartan"/>
              <a:cs typeface="League Spartan"/>
              <a:sym typeface="League Spartan"/>
            </a:endParaRPr>
          </a:p>
        </p:txBody>
      </p:sp>
      <p:cxnSp>
        <p:nvCxnSpPr>
          <p:cNvPr id="305" name="Google Shape;305;p37"/>
          <p:cNvCxnSpPr/>
          <p:nvPr/>
        </p:nvCxnSpPr>
        <p:spPr>
          <a:xfrm flipH="1" rot="10800000">
            <a:off x="1029771" y="2233059"/>
            <a:ext cx="3254698" cy="19050"/>
          </a:xfrm>
          <a:prstGeom prst="straightConnector1">
            <a:avLst/>
          </a:prstGeom>
          <a:noFill/>
          <a:ln cap="flat" cmpd="sng" w="38100">
            <a:solidFill>
              <a:srgbClr val="000000"/>
            </a:solidFill>
            <a:prstDash val="solid"/>
            <a:round/>
            <a:headEnd len="sm" w="sm" type="none"/>
            <a:tailEnd len="sm" w="sm" type="none"/>
          </a:ln>
        </p:spPr>
      </p:cxnSp>
      <p:grpSp>
        <p:nvGrpSpPr>
          <p:cNvPr id="306" name="Google Shape;306;p37"/>
          <p:cNvGrpSpPr/>
          <p:nvPr/>
        </p:nvGrpSpPr>
        <p:grpSpPr>
          <a:xfrm>
            <a:off x="15201900" y="-180826"/>
            <a:ext cx="3086100" cy="10467826"/>
            <a:chOff x="0" y="-47625"/>
            <a:chExt cx="812800" cy="2756958"/>
          </a:xfrm>
        </p:grpSpPr>
        <p:sp>
          <p:nvSpPr>
            <p:cNvPr id="307" name="Google Shape;307;p37"/>
            <p:cNvSpPr/>
            <p:nvPr/>
          </p:nvSpPr>
          <p:spPr>
            <a:xfrm>
              <a:off x="0" y="0"/>
              <a:ext cx="812800" cy="2709333"/>
            </a:xfrm>
            <a:custGeom>
              <a:rect b="b" l="l" r="r" t="t"/>
              <a:pathLst>
                <a:path extrusionOk="0" h="2709333" w="812800">
                  <a:moveTo>
                    <a:pt x="0" y="0"/>
                  </a:moveTo>
                  <a:lnTo>
                    <a:pt x="812800" y="0"/>
                  </a:lnTo>
                  <a:lnTo>
                    <a:pt x="812800" y="2709333"/>
                  </a:lnTo>
                  <a:lnTo>
                    <a:pt x="0" y="2709333"/>
                  </a:lnTo>
                  <a:close/>
                </a:path>
              </a:pathLst>
            </a:custGeom>
            <a:solidFill>
              <a:srgbClr val="593C8F"/>
            </a:solidFill>
            <a:ln>
              <a:noFill/>
            </a:ln>
          </p:spPr>
        </p:sp>
        <p:sp>
          <p:nvSpPr>
            <p:cNvPr id="308" name="Google Shape;308;p37"/>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09" name="Google Shape;309;p37"/>
          <p:cNvSpPr txBox="1"/>
          <p:nvPr/>
        </p:nvSpPr>
        <p:spPr>
          <a:xfrm>
            <a:off x="1028700" y="952500"/>
            <a:ext cx="5843400" cy="5433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None/>
            </a:pPr>
            <a:r>
              <a:rPr b="1" lang="en-US" sz="3529">
                <a:latin typeface="Lato"/>
                <a:ea typeface="Lato"/>
                <a:cs typeface="Lato"/>
                <a:sym typeface="Lato"/>
              </a:rPr>
              <a:t>Integrating k-means and </a:t>
            </a:r>
            <a:endParaRPr/>
          </a:p>
        </p:txBody>
      </p:sp>
      <p:sp>
        <p:nvSpPr>
          <p:cNvPr id="310" name="Google Shape;310;p37"/>
          <p:cNvSpPr txBox="1"/>
          <p:nvPr/>
        </p:nvSpPr>
        <p:spPr>
          <a:xfrm>
            <a:off x="1616925" y="3755825"/>
            <a:ext cx="10220100" cy="4861800"/>
          </a:xfrm>
          <a:prstGeom prst="rect">
            <a:avLst/>
          </a:prstGeom>
          <a:noFill/>
          <a:ln>
            <a:noFill/>
          </a:ln>
        </p:spPr>
        <p:txBody>
          <a:bodyPr anchorCtr="0" anchor="t" bIns="0" lIns="0" spcFirstLastPara="1" rIns="0" wrap="square" tIns="0">
            <a:spAutoFit/>
          </a:bodyPr>
          <a:lstStyle/>
          <a:p>
            <a:pPr indent="0" lvl="0" marL="0" marR="0" rtl="0" algn="l">
              <a:lnSpc>
                <a:spcPct val="139981"/>
              </a:lnSpc>
              <a:spcBef>
                <a:spcPts val="0"/>
              </a:spcBef>
              <a:spcAft>
                <a:spcPts val="0"/>
              </a:spcAft>
              <a:buClr>
                <a:schemeClr val="dk1"/>
              </a:buClr>
              <a:buSzPts val="1100"/>
              <a:buFont typeface="Arial"/>
              <a:buNone/>
            </a:pPr>
            <a:r>
              <a:rPr lang="en-US" sz="2106">
                <a:latin typeface="Poppins"/>
                <a:ea typeface="Poppins"/>
                <a:cs typeface="Poppins"/>
                <a:sym typeface="Poppins"/>
              </a:rPr>
              <a:t>The integration of k-means and Varying Epsilon DBSCAN involves a two-step process. First, we apply k-means clustering to the dataset to obtain initial cluster centroids. Next, we use these centroids as seed points to initiate Varying Epsilon DBSCAN in the second step. By doing so, we take advantage of k-means’ ability to efficiently handle well-separated clusters and use Varying Epsilon DBSCAN’s adaptability to varying density clusters.</a:t>
            </a:r>
            <a:endParaRPr sz="2106">
              <a:latin typeface="Poppins"/>
              <a:ea typeface="Poppins"/>
              <a:cs typeface="Poppins"/>
              <a:sym typeface="Poppins"/>
            </a:endParaRPr>
          </a:p>
          <a:p>
            <a:pPr indent="0" lvl="0" marL="0" marR="0" rtl="0" algn="l">
              <a:lnSpc>
                <a:spcPct val="139981"/>
              </a:lnSpc>
              <a:spcBef>
                <a:spcPts val="0"/>
              </a:spcBef>
              <a:spcAft>
                <a:spcPts val="0"/>
              </a:spcAft>
              <a:buSzPts val="1100"/>
              <a:buNone/>
            </a:pPr>
            <a:r>
              <a:rPr lang="en-US" sz="2106">
                <a:latin typeface="Poppins"/>
                <a:ea typeface="Poppins"/>
                <a:cs typeface="Poppins"/>
                <a:sym typeface="Poppins"/>
              </a:rPr>
              <a:t>The combined approach allows us to take the best features of both algorithms while mitigating their weaknesses. Additionally, this integration enables us to handle datasets with varying density and non-spherical cluster shapes, which are common in real-world customer segmentation scenarios</a:t>
            </a:r>
            <a:endParaRPr sz="2106">
              <a:latin typeface="Poppins"/>
              <a:ea typeface="Poppins"/>
              <a:cs typeface="Poppins"/>
              <a:sym typeface="Poppi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8"/>
          <p:cNvSpPr txBox="1"/>
          <p:nvPr/>
        </p:nvSpPr>
        <p:spPr>
          <a:xfrm>
            <a:off x="3705007" y="4352350"/>
            <a:ext cx="114048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lang="en-US" sz="4298">
                <a:solidFill>
                  <a:srgbClr val="593C8F"/>
                </a:solidFill>
                <a:latin typeface="League Spartan"/>
                <a:ea typeface="League Spartan"/>
                <a:cs typeface="League Spartan"/>
                <a:sym typeface="League Spartan"/>
              </a:rPr>
              <a:t>Customer Mall Segmentation Dataset….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9"/>
          <p:cNvSpPr txBox="1"/>
          <p:nvPr/>
        </p:nvSpPr>
        <p:spPr>
          <a:xfrm>
            <a:off x="1028700" y="1494825"/>
            <a:ext cx="9077100" cy="25143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SzPts val="1100"/>
              <a:buNone/>
            </a:pPr>
            <a:r>
              <a:rPr lang="en-US" sz="4298">
                <a:solidFill>
                  <a:srgbClr val="593C8F"/>
                </a:solidFill>
                <a:latin typeface="League Spartan"/>
                <a:ea typeface="League Spartan"/>
                <a:cs typeface="League Spartan"/>
                <a:sym typeface="League Spartan"/>
              </a:rPr>
              <a:t>k-means and Varying Epsilon DBSCAN</a:t>
            </a:r>
            <a:endParaRPr sz="4298">
              <a:solidFill>
                <a:srgbClr val="593C8F"/>
              </a:solidFill>
              <a:latin typeface="League Spartan"/>
              <a:ea typeface="League Spartan"/>
              <a:cs typeface="League Spartan"/>
              <a:sym typeface="League Spartan"/>
            </a:endParaRPr>
          </a:p>
          <a:p>
            <a:pPr indent="0" lvl="0" marL="0" marR="0" rtl="0" algn="l">
              <a:lnSpc>
                <a:spcPct val="140018"/>
              </a:lnSpc>
              <a:spcBef>
                <a:spcPts val="0"/>
              </a:spcBef>
              <a:spcAft>
                <a:spcPts val="0"/>
              </a:spcAft>
              <a:buSzPts val="1100"/>
              <a:buNone/>
            </a:pPr>
            <a:r>
              <a:t/>
            </a:r>
            <a:endParaRPr sz="4298">
              <a:solidFill>
                <a:srgbClr val="593C8F"/>
              </a:solidFill>
              <a:latin typeface="League Spartan"/>
              <a:ea typeface="League Spartan"/>
              <a:cs typeface="League Spartan"/>
              <a:sym typeface="League Spartan"/>
            </a:endParaRPr>
          </a:p>
          <a:p>
            <a:pPr indent="0" lvl="0" marL="0" marR="0" rtl="0" algn="l">
              <a:lnSpc>
                <a:spcPct val="140018"/>
              </a:lnSpc>
              <a:spcBef>
                <a:spcPts val="0"/>
              </a:spcBef>
              <a:spcAft>
                <a:spcPts val="0"/>
              </a:spcAft>
              <a:buNone/>
            </a:pPr>
            <a:r>
              <a:t/>
            </a:r>
            <a:endParaRPr sz="4298">
              <a:solidFill>
                <a:srgbClr val="593C8F"/>
              </a:solidFill>
              <a:latin typeface="League Spartan"/>
              <a:ea typeface="League Spartan"/>
              <a:cs typeface="League Spartan"/>
              <a:sym typeface="League Spartan"/>
            </a:endParaRPr>
          </a:p>
        </p:txBody>
      </p:sp>
      <p:cxnSp>
        <p:nvCxnSpPr>
          <p:cNvPr id="321" name="Google Shape;321;p39"/>
          <p:cNvCxnSpPr/>
          <p:nvPr/>
        </p:nvCxnSpPr>
        <p:spPr>
          <a:xfrm>
            <a:off x="1029771" y="2252109"/>
            <a:ext cx="2618700" cy="0"/>
          </a:xfrm>
          <a:prstGeom prst="straightConnector1">
            <a:avLst/>
          </a:prstGeom>
          <a:noFill/>
          <a:ln cap="flat" cmpd="sng" w="38100">
            <a:solidFill>
              <a:srgbClr val="000000"/>
            </a:solidFill>
            <a:prstDash val="solid"/>
            <a:round/>
            <a:headEnd len="sm" w="sm" type="none"/>
            <a:tailEnd len="sm" w="sm" type="none"/>
          </a:ln>
        </p:spPr>
      </p:cxnSp>
      <p:grpSp>
        <p:nvGrpSpPr>
          <p:cNvPr id="322" name="Google Shape;322;p39"/>
          <p:cNvGrpSpPr/>
          <p:nvPr/>
        </p:nvGrpSpPr>
        <p:grpSpPr>
          <a:xfrm rot="5400000">
            <a:off x="4105019" y="-4195490"/>
            <a:ext cx="10077966" cy="18468946"/>
            <a:chOff x="0" y="-47625"/>
            <a:chExt cx="1403167" cy="4864217"/>
          </a:xfrm>
        </p:grpSpPr>
        <p:sp>
          <p:nvSpPr>
            <p:cNvPr id="323" name="Google Shape;323;p39"/>
            <p:cNvSpPr/>
            <p:nvPr/>
          </p:nvSpPr>
          <p:spPr>
            <a:xfrm>
              <a:off x="0" y="0"/>
              <a:ext cx="1403167" cy="4816592"/>
            </a:xfrm>
            <a:custGeom>
              <a:rect b="b" l="l" r="r" t="t"/>
              <a:pathLst>
                <a:path extrusionOk="0" h="4816592" w="1403167">
                  <a:moveTo>
                    <a:pt x="0" y="0"/>
                  </a:moveTo>
                  <a:lnTo>
                    <a:pt x="1403167" y="0"/>
                  </a:lnTo>
                  <a:lnTo>
                    <a:pt x="1403167" y="4816592"/>
                  </a:lnTo>
                  <a:lnTo>
                    <a:pt x="0" y="4816592"/>
                  </a:lnTo>
                  <a:close/>
                </a:path>
              </a:pathLst>
            </a:custGeom>
            <a:solidFill>
              <a:srgbClr val="593C8F"/>
            </a:solidFill>
            <a:ln>
              <a:noFill/>
            </a:ln>
          </p:spPr>
        </p:sp>
        <p:sp>
          <p:nvSpPr>
            <p:cNvPr id="324" name="Google Shape;324;p39"/>
            <p:cNvSpPr txBox="1"/>
            <p:nvPr/>
          </p:nvSpPr>
          <p:spPr>
            <a:xfrm>
              <a:off x="0" y="-47625"/>
              <a:ext cx="812700" cy="8604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325" name="Google Shape;325;p39"/>
          <p:cNvPicPr preferRelativeResize="0"/>
          <p:nvPr/>
        </p:nvPicPr>
        <p:blipFill>
          <a:blip r:embed="rId3">
            <a:alphaModFix/>
          </a:blip>
          <a:stretch>
            <a:fillRect/>
          </a:stretch>
        </p:blipFill>
        <p:spPr>
          <a:xfrm>
            <a:off x="1412827" y="835627"/>
            <a:ext cx="15127800" cy="84067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0"/>
          <p:cNvSpPr txBox="1"/>
          <p:nvPr/>
        </p:nvSpPr>
        <p:spPr>
          <a:xfrm>
            <a:off x="5503132" y="4310550"/>
            <a:ext cx="114048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lang="en-US" sz="4298">
                <a:solidFill>
                  <a:srgbClr val="593C8F"/>
                </a:solidFill>
                <a:latin typeface="League Spartan"/>
                <a:ea typeface="League Spartan"/>
                <a:cs typeface="League Spartan"/>
                <a:sym typeface="League Spartan"/>
              </a:rPr>
              <a:t>Wholesale Customers Dataset….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pic>
        <p:nvPicPr>
          <p:cNvPr id="335" name="Google Shape;335;p41"/>
          <p:cNvPicPr preferRelativeResize="0"/>
          <p:nvPr/>
        </p:nvPicPr>
        <p:blipFill>
          <a:blip r:embed="rId3">
            <a:alphaModFix/>
          </a:blip>
          <a:stretch>
            <a:fillRect/>
          </a:stretch>
        </p:blipFill>
        <p:spPr>
          <a:xfrm>
            <a:off x="640738" y="152400"/>
            <a:ext cx="17145923" cy="99821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5"/>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30000"/>
            </a:blip>
            <a:stretch>
              <a:fillRect b="0" l="-20309" r="-20309" t="0"/>
            </a:stretch>
          </a:blipFill>
          <a:ln>
            <a:noFill/>
          </a:ln>
        </p:spPr>
      </p:sp>
      <p:grpSp>
        <p:nvGrpSpPr>
          <p:cNvPr id="139" name="Google Shape;139;p15"/>
          <p:cNvGrpSpPr/>
          <p:nvPr/>
        </p:nvGrpSpPr>
        <p:grpSpPr>
          <a:xfrm>
            <a:off x="15201900" y="-180827"/>
            <a:ext cx="3086120" cy="10467894"/>
            <a:chOff x="0" y="-47625"/>
            <a:chExt cx="812800" cy="2756958"/>
          </a:xfrm>
        </p:grpSpPr>
        <p:sp>
          <p:nvSpPr>
            <p:cNvPr id="140" name="Google Shape;140;p15"/>
            <p:cNvSpPr/>
            <p:nvPr/>
          </p:nvSpPr>
          <p:spPr>
            <a:xfrm>
              <a:off x="0" y="0"/>
              <a:ext cx="812800" cy="2709333"/>
            </a:xfrm>
            <a:custGeom>
              <a:rect b="b" l="l" r="r" t="t"/>
              <a:pathLst>
                <a:path extrusionOk="0" h="2709333" w="812800">
                  <a:moveTo>
                    <a:pt x="0" y="0"/>
                  </a:moveTo>
                  <a:lnTo>
                    <a:pt x="812800" y="0"/>
                  </a:lnTo>
                  <a:lnTo>
                    <a:pt x="812800" y="2709333"/>
                  </a:lnTo>
                  <a:lnTo>
                    <a:pt x="0" y="2709333"/>
                  </a:lnTo>
                  <a:close/>
                </a:path>
              </a:pathLst>
            </a:custGeom>
            <a:solidFill>
              <a:srgbClr val="593C8F"/>
            </a:solidFill>
            <a:ln>
              <a:noFill/>
            </a:ln>
          </p:spPr>
        </p:sp>
        <p:sp>
          <p:nvSpPr>
            <p:cNvPr id="141" name="Google Shape;141;p15"/>
            <p:cNvSpPr txBox="1"/>
            <p:nvPr/>
          </p:nvSpPr>
          <p:spPr>
            <a:xfrm>
              <a:off x="0" y="-47625"/>
              <a:ext cx="812700" cy="8604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2" name="Google Shape;142;p15"/>
          <p:cNvSpPr/>
          <p:nvPr/>
        </p:nvSpPr>
        <p:spPr>
          <a:xfrm>
            <a:off x="12711240" y="-120968"/>
            <a:ext cx="2466483" cy="10527379"/>
          </a:xfrm>
          <a:custGeom>
            <a:rect b="b" l="l" r="r" t="t"/>
            <a:pathLst>
              <a:path extrusionOk="0" h="3355340" w="786130">
                <a:moveTo>
                  <a:pt x="0" y="0"/>
                </a:moveTo>
                <a:lnTo>
                  <a:pt x="786130" y="0"/>
                </a:lnTo>
                <a:lnTo>
                  <a:pt x="786130" y="3355340"/>
                </a:lnTo>
                <a:lnTo>
                  <a:pt x="0" y="3355340"/>
                </a:lnTo>
                <a:close/>
              </a:path>
            </a:pathLst>
          </a:custGeom>
          <a:blipFill rotWithShape="1">
            <a:blip r:embed="rId4">
              <a:alphaModFix/>
            </a:blip>
            <a:stretch>
              <a:fillRect b="0" l="-269979" r="-269979" t="0"/>
            </a:stretch>
          </a:blipFill>
          <a:ln>
            <a:noFill/>
          </a:ln>
        </p:spPr>
      </p:sp>
      <p:sp>
        <p:nvSpPr>
          <p:cNvPr id="143" name="Google Shape;143;p15"/>
          <p:cNvSpPr/>
          <p:nvPr/>
        </p:nvSpPr>
        <p:spPr>
          <a:xfrm>
            <a:off x="10220580" y="-120968"/>
            <a:ext cx="2466483" cy="10527379"/>
          </a:xfrm>
          <a:custGeom>
            <a:rect b="b" l="l" r="r" t="t"/>
            <a:pathLst>
              <a:path extrusionOk="0" h="3355340" w="786130">
                <a:moveTo>
                  <a:pt x="0" y="0"/>
                </a:moveTo>
                <a:lnTo>
                  <a:pt x="786130" y="0"/>
                </a:lnTo>
                <a:lnTo>
                  <a:pt x="786130" y="3355340"/>
                </a:lnTo>
                <a:lnTo>
                  <a:pt x="0" y="3355340"/>
                </a:lnTo>
                <a:close/>
              </a:path>
            </a:pathLst>
          </a:custGeom>
          <a:blipFill rotWithShape="1">
            <a:blip r:embed="rId5">
              <a:alphaModFix/>
            </a:blip>
            <a:stretch>
              <a:fillRect b="0" l="-270061" r="-270061" t="0"/>
            </a:stretch>
          </a:blipFill>
          <a:ln>
            <a:noFill/>
          </a:ln>
        </p:spPr>
      </p:sp>
      <p:sp>
        <p:nvSpPr>
          <p:cNvPr id="144" name="Google Shape;144;p15"/>
          <p:cNvSpPr/>
          <p:nvPr/>
        </p:nvSpPr>
        <p:spPr>
          <a:xfrm>
            <a:off x="7706108" y="-120968"/>
            <a:ext cx="2466483" cy="10527379"/>
          </a:xfrm>
          <a:custGeom>
            <a:rect b="b" l="l" r="r" t="t"/>
            <a:pathLst>
              <a:path extrusionOk="0" h="3355340" w="786130">
                <a:moveTo>
                  <a:pt x="0" y="0"/>
                </a:moveTo>
                <a:lnTo>
                  <a:pt x="786130" y="0"/>
                </a:lnTo>
                <a:lnTo>
                  <a:pt x="786130" y="3355340"/>
                </a:lnTo>
                <a:lnTo>
                  <a:pt x="0" y="3355340"/>
                </a:lnTo>
                <a:close/>
              </a:path>
            </a:pathLst>
          </a:custGeom>
          <a:blipFill rotWithShape="1">
            <a:blip r:embed="rId6">
              <a:alphaModFix/>
            </a:blip>
            <a:stretch>
              <a:fillRect b="0" l="-270061" r="-270061" t="0"/>
            </a:stretch>
          </a:blipFill>
          <a:ln>
            <a:noFill/>
          </a:ln>
        </p:spPr>
      </p:sp>
      <p:sp>
        <p:nvSpPr>
          <p:cNvPr id="145" name="Google Shape;145;p15"/>
          <p:cNvSpPr txBox="1"/>
          <p:nvPr/>
        </p:nvSpPr>
        <p:spPr>
          <a:xfrm>
            <a:off x="1028726" y="952500"/>
            <a:ext cx="3822000" cy="5586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None/>
            </a:pPr>
            <a:r>
              <a:rPr b="1" lang="en-US" sz="3629">
                <a:latin typeface="Lato"/>
                <a:ea typeface="Lato"/>
                <a:cs typeface="Lato"/>
                <a:sym typeface="Lato"/>
              </a:rPr>
              <a:t>INTRODUCTION</a:t>
            </a:r>
            <a:r>
              <a:rPr b="1" i="0" lang="en-US" sz="3629" u="none" cap="none" strike="noStrike">
                <a:solidFill>
                  <a:srgbClr val="000000"/>
                </a:solidFill>
                <a:latin typeface="Lato"/>
                <a:ea typeface="Lato"/>
                <a:cs typeface="Lato"/>
                <a:sym typeface="Lato"/>
              </a:rPr>
              <a:t> </a:t>
            </a:r>
            <a:endParaRPr/>
          </a:p>
        </p:txBody>
      </p:sp>
      <p:sp>
        <p:nvSpPr>
          <p:cNvPr id="146" name="Google Shape;146;p15"/>
          <p:cNvSpPr txBox="1"/>
          <p:nvPr/>
        </p:nvSpPr>
        <p:spPr>
          <a:xfrm>
            <a:off x="1027645" y="1580546"/>
            <a:ext cx="4957500" cy="2154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t/>
            </a:r>
            <a:endParaRPr/>
          </a:p>
        </p:txBody>
      </p:sp>
      <p:cxnSp>
        <p:nvCxnSpPr>
          <p:cNvPr id="147" name="Google Shape;147;p15"/>
          <p:cNvCxnSpPr/>
          <p:nvPr/>
        </p:nvCxnSpPr>
        <p:spPr>
          <a:xfrm>
            <a:off x="1028720" y="2186817"/>
            <a:ext cx="0" cy="0"/>
          </a:xfrm>
          <a:prstGeom prst="straightConnector1">
            <a:avLst/>
          </a:prstGeom>
          <a:noFill/>
          <a:ln cap="flat" cmpd="sng" w="19050">
            <a:solidFill>
              <a:srgbClr val="000000"/>
            </a:solidFill>
            <a:prstDash val="solid"/>
            <a:round/>
            <a:headEnd len="sm" w="sm" type="none"/>
            <a:tailEnd len="sm" w="sm" type="none"/>
          </a:ln>
        </p:spPr>
      </p:cxnSp>
      <p:sp>
        <p:nvSpPr>
          <p:cNvPr id="148" name="Google Shape;148;p15"/>
          <p:cNvSpPr txBox="1"/>
          <p:nvPr/>
        </p:nvSpPr>
        <p:spPr>
          <a:xfrm>
            <a:off x="748875" y="2577700"/>
            <a:ext cx="6513300" cy="3660300"/>
          </a:xfrm>
          <a:prstGeom prst="rect">
            <a:avLst/>
          </a:prstGeom>
          <a:noFill/>
          <a:ln>
            <a:noFill/>
          </a:ln>
        </p:spPr>
        <p:txBody>
          <a:bodyPr anchorCtr="0" anchor="t" bIns="0" lIns="0" spcFirstLastPara="1" rIns="0" wrap="square" tIns="0">
            <a:spAutoFit/>
          </a:bodyPr>
          <a:lstStyle/>
          <a:p>
            <a:pPr indent="0" lvl="0" marL="0" marR="0" rtl="0" algn="l">
              <a:lnSpc>
                <a:spcPct val="140045"/>
              </a:lnSpc>
              <a:spcBef>
                <a:spcPts val="0"/>
              </a:spcBef>
              <a:spcAft>
                <a:spcPts val="0"/>
              </a:spcAft>
              <a:buSzPts val="1100"/>
              <a:buNone/>
            </a:pPr>
            <a:r>
              <a:rPr lang="en-US" sz="1748">
                <a:latin typeface="Poppins"/>
                <a:ea typeface="Poppins"/>
                <a:cs typeface="Poppins"/>
                <a:sym typeface="Poppins"/>
              </a:rPr>
              <a:t>In this presentation, we investigate the application of various machine learning clustering algorithms. We explore the efficacy of k-means clustering, DBSCAN, Affinity Propagation, varying epsilon DBSCAN, and a combined approach of k-means clustering and varying epsilon DBSCAN. The clustering results are evaluated using silhouette scores, cluster visualization, and real-world interpretability. The findings provide valuable insights into the strengths and limitations of each algorithm for effective customer segmentation in a mall setting.</a:t>
            </a:r>
            <a:endParaRPr sz="1748">
              <a:latin typeface="Poppins"/>
              <a:ea typeface="Poppins"/>
              <a:cs typeface="Poppins"/>
              <a:sym typeface="Poppins"/>
            </a:endParaRPr>
          </a:p>
        </p:txBody>
      </p:sp>
      <p:cxnSp>
        <p:nvCxnSpPr>
          <p:cNvPr id="149" name="Google Shape;149;p15"/>
          <p:cNvCxnSpPr/>
          <p:nvPr/>
        </p:nvCxnSpPr>
        <p:spPr>
          <a:xfrm>
            <a:off x="1028717" y="1580559"/>
            <a:ext cx="2618700" cy="0"/>
          </a:xfrm>
          <a:prstGeom prst="straightConnector1">
            <a:avLst/>
          </a:prstGeom>
          <a:noFill/>
          <a:ln cap="flat" cmpd="sng" w="38100">
            <a:solidFill>
              <a:srgbClr val="000000"/>
            </a:solidFill>
            <a:prstDash val="solid"/>
            <a:round/>
            <a:headEnd len="sm" w="sm" type="none"/>
            <a:tailEnd len="sm" w="sm"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2"/>
          <p:cNvSpPr txBox="1"/>
          <p:nvPr/>
        </p:nvSpPr>
        <p:spPr>
          <a:xfrm>
            <a:off x="5029207" y="4282675"/>
            <a:ext cx="114048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lang="en-US" sz="4298">
                <a:solidFill>
                  <a:srgbClr val="593C8F"/>
                </a:solidFill>
                <a:latin typeface="League Spartan"/>
                <a:ea typeface="League Spartan"/>
                <a:cs typeface="League Spartan"/>
                <a:sym typeface="League Spartan"/>
              </a:rPr>
              <a:t>IPL 2018 Dataset….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pic>
        <p:nvPicPr>
          <p:cNvPr id="345" name="Google Shape;345;p43"/>
          <p:cNvPicPr preferRelativeResize="0"/>
          <p:nvPr/>
        </p:nvPicPr>
        <p:blipFill>
          <a:blip r:embed="rId3">
            <a:alphaModFix/>
          </a:blip>
          <a:stretch>
            <a:fillRect/>
          </a:stretch>
        </p:blipFill>
        <p:spPr>
          <a:xfrm>
            <a:off x="3400175" y="347550"/>
            <a:ext cx="10789751" cy="1019222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4"/>
          <p:cNvSpPr txBox="1"/>
          <p:nvPr/>
        </p:nvSpPr>
        <p:spPr>
          <a:xfrm>
            <a:off x="5029207" y="4282675"/>
            <a:ext cx="114048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lang="en-US" sz="4298">
                <a:solidFill>
                  <a:srgbClr val="593C8F"/>
                </a:solidFill>
                <a:latin typeface="League Spartan"/>
                <a:ea typeface="League Spartan"/>
                <a:cs typeface="League Spartan"/>
                <a:sym typeface="League Spartan"/>
              </a:rPr>
              <a:t>Mushroom Dataset….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pic>
        <p:nvPicPr>
          <p:cNvPr id="355" name="Google Shape;355;p45"/>
          <p:cNvPicPr preferRelativeResize="0"/>
          <p:nvPr/>
        </p:nvPicPr>
        <p:blipFill>
          <a:blip r:embed="rId3">
            <a:alphaModFix/>
          </a:blip>
          <a:stretch>
            <a:fillRect/>
          </a:stretch>
        </p:blipFill>
        <p:spPr>
          <a:xfrm>
            <a:off x="4116750" y="578013"/>
            <a:ext cx="9595776" cy="91309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6"/>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30000"/>
            </a:blip>
            <a:stretch>
              <a:fillRect b="0" l="-20309" r="-20309" t="0"/>
            </a:stretch>
          </a:blipFill>
          <a:ln>
            <a:noFill/>
          </a:ln>
        </p:spPr>
      </p:sp>
      <p:sp>
        <p:nvSpPr>
          <p:cNvPr id="361" name="Google Shape;361;p46"/>
          <p:cNvSpPr txBox="1"/>
          <p:nvPr/>
        </p:nvSpPr>
        <p:spPr>
          <a:xfrm>
            <a:off x="1028700" y="1494825"/>
            <a:ext cx="68049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SzPts val="1100"/>
              <a:buNone/>
            </a:pPr>
            <a:r>
              <a:rPr lang="en-US" sz="4298">
                <a:solidFill>
                  <a:srgbClr val="593C8F"/>
                </a:solidFill>
                <a:latin typeface="League Spartan"/>
                <a:ea typeface="League Spartan"/>
                <a:cs typeface="League Spartan"/>
                <a:sym typeface="League Spartan"/>
              </a:rPr>
              <a:t>Comparative Analysis</a:t>
            </a:r>
            <a:endParaRPr sz="4298">
              <a:solidFill>
                <a:srgbClr val="593C8F"/>
              </a:solidFill>
              <a:latin typeface="League Spartan"/>
              <a:ea typeface="League Spartan"/>
              <a:cs typeface="League Spartan"/>
              <a:sym typeface="League Spartan"/>
            </a:endParaRPr>
          </a:p>
        </p:txBody>
      </p:sp>
      <p:cxnSp>
        <p:nvCxnSpPr>
          <p:cNvPr id="362" name="Google Shape;362;p46"/>
          <p:cNvCxnSpPr/>
          <p:nvPr/>
        </p:nvCxnSpPr>
        <p:spPr>
          <a:xfrm flipH="1" rot="10800000">
            <a:off x="1029771" y="2233209"/>
            <a:ext cx="3254700" cy="18900"/>
          </a:xfrm>
          <a:prstGeom prst="straightConnector1">
            <a:avLst/>
          </a:prstGeom>
          <a:noFill/>
          <a:ln cap="flat" cmpd="sng" w="38100">
            <a:solidFill>
              <a:srgbClr val="000000"/>
            </a:solidFill>
            <a:prstDash val="solid"/>
            <a:round/>
            <a:headEnd len="sm" w="sm" type="none"/>
            <a:tailEnd len="sm" w="sm" type="none"/>
          </a:ln>
        </p:spPr>
      </p:cxnSp>
      <p:grpSp>
        <p:nvGrpSpPr>
          <p:cNvPr id="363" name="Google Shape;363;p46"/>
          <p:cNvGrpSpPr/>
          <p:nvPr/>
        </p:nvGrpSpPr>
        <p:grpSpPr>
          <a:xfrm>
            <a:off x="15201900" y="-180827"/>
            <a:ext cx="3086120" cy="10467894"/>
            <a:chOff x="0" y="-47625"/>
            <a:chExt cx="812800" cy="2756958"/>
          </a:xfrm>
        </p:grpSpPr>
        <p:sp>
          <p:nvSpPr>
            <p:cNvPr id="364" name="Google Shape;364;p46"/>
            <p:cNvSpPr/>
            <p:nvPr/>
          </p:nvSpPr>
          <p:spPr>
            <a:xfrm>
              <a:off x="0" y="0"/>
              <a:ext cx="812800" cy="2709333"/>
            </a:xfrm>
            <a:custGeom>
              <a:rect b="b" l="l" r="r" t="t"/>
              <a:pathLst>
                <a:path extrusionOk="0" h="2709333" w="812800">
                  <a:moveTo>
                    <a:pt x="0" y="0"/>
                  </a:moveTo>
                  <a:lnTo>
                    <a:pt x="812800" y="0"/>
                  </a:lnTo>
                  <a:lnTo>
                    <a:pt x="812800" y="2709333"/>
                  </a:lnTo>
                  <a:lnTo>
                    <a:pt x="0" y="2709333"/>
                  </a:lnTo>
                  <a:close/>
                </a:path>
              </a:pathLst>
            </a:custGeom>
            <a:solidFill>
              <a:srgbClr val="593C8F"/>
            </a:solidFill>
            <a:ln>
              <a:noFill/>
            </a:ln>
          </p:spPr>
        </p:sp>
        <p:sp>
          <p:nvSpPr>
            <p:cNvPr id="365" name="Google Shape;365;p46"/>
            <p:cNvSpPr txBox="1"/>
            <p:nvPr/>
          </p:nvSpPr>
          <p:spPr>
            <a:xfrm>
              <a:off x="0" y="-47625"/>
              <a:ext cx="812700" cy="8604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66" name="Google Shape;366;p46"/>
          <p:cNvSpPr txBox="1"/>
          <p:nvPr/>
        </p:nvSpPr>
        <p:spPr>
          <a:xfrm>
            <a:off x="1028700" y="952500"/>
            <a:ext cx="5843400" cy="5433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None/>
            </a:pPr>
            <a:r>
              <a:rPr b="1" lang="en-US" sz="3529">
                <a:latin typeface="Lato"/>
                <a:ea typeface="Lato"/>
                <a:cs typeface="Lato"/>
                <a:sym typeface="Lato"/>
              </a:rPr>
              <a:t>Evaluation and </a:t>
            </a:r>
            <a:endParaRPr/>
          </a:p>
        </p:txBody>
      </p:sp>
      <p:sp>
        <p:nvSpPr>
          <p:cNvPr id="367" name="Google Shape;367;p46"/>
          <p:cNvSpPr txBox="1"/>
          <p:nvPr/>
        </p:nvSpPr>
        <p:spPr>
          <a:xfrm>
            <a:off x="1254500" y="2766175"/>
            <a:ext cx="12378000" cy="6676800"/>
          </a:xfrm>
          <a:prstGeom prst="rect">
            <a:avLst/>
          </a:prstGeom>
          <a:noFill/>
          <a:ln>
            <a:noFill/>
          </a:ln>
        </p:spPr>
        <p:txBody>
          <a:bodyPr anchorCtr="0" anchor="t" bIns="0" lIns="0" spcFirstLastPara="1" rIns="0" wrap="square" tIns="0">
            <a:spAutoFit/>
          </a:bodyPr>
          <a:lstStyle/>
          <a:p>
            <a:pPr indent="0" lvl="0" marL="0" marR="0" rtl="0" algn="l">
              <a:lnSpc>
                <a:spcPct val="139981"/>
              </a:lnSpc>
              <a:spcBef>
                <a:spcPts val="0"/>
              </a:spcBef>
              <a:spcAft>
                <a:spcPts val="0"/>
              </a:spcAft>
              <a:buSzPts val="1100"/>
              <a:buNone/>
            </a:pPr>
            <a:r>
              <a:rPr lang="en-US" sz="2106">
                <a:latin typeface="Poppins"/>
                <a:ea typeface="Poppins"/>
                <a:cs typeface="Poppins"/>
                <a:sym typeface="Poppins"/>
              </a:rPr>
              <a:t>The evaluation aims to identify the strengths and limitations of each method</a:t>
            </a:r>
            <a:endParaRPr sz="2106">
              <a:latin typeface="Poppins"/>
              <a:ea typeface="Poppins"/>
              <a:cs typeface="Poppins"/>
              <a:sym typeface="Poppins"/>
            </a:endParaRPr>
          </a:p>
          <a:p>
            <a:pPr indent="0" lvl="0" marL="0" marR="0" rtl="0" algn="l">
              <a:lnSpc>
                <a:spcPct val="139981"/>
              </a:lnSpc>
              <a:spcBef>
                <a:spcPts val="0"/>
              </a:spcBef>
              <a:spcAft>
                <a:spcPts val="0"/>
              </a:spcAft>
              <a:buSzPts val="1100"/>
              <a:buNone/>
            </a:pPr>
            <a:r>
              <a:rPr lang="en-US" sz="2106">
                <a:latin typeface="Poppins"/>
                <a:ea typeface="Poppins"/>
                <a:cs typeface="Poppins"/>
                <a:sym typeface="Poppins"/>
              </a:rPr>
              <a:t>in customer segmentation.</a:t>
            </a:r>
            <a:endParaRPr sz="2106">
              <a:latin typeface="Poppins"/>
              <a:ea typeface="Poppins"/>
              <a:cs typeface="Poppins"/>
              <a:sym typeface="Poppins"/>
            </a:endParaRPr>
          </a:p>
          <a:p>
            <a:pPr indent="0" lvl="0" marL="0" marR="0" rtl="0" algn="l">
              <a:lnSpc>
                <a:spcPct val="139981"/>
              </a:lnSpc>
              <a:spcBef>
                <a:spcPts val="0"/>
              </a:spcBef>
              <a:spcAft>
                <a:spcPts val="0"/>
              </a:spcAft>
              <a:buSzPts val="1100"/>
              <a:buNone/>
            </a:pPr>
            <a:r>
              <a:t/>
            </a:r>
            <a:endParaRPr sz="2106">
              <a:latin typeface="Poppins"/>
              <a:ea typeface="Poppins"/>
              <a:cs typeface="Poppins"/>
              <a:sym typeface="Poppins"/>
            </a:endParaRPr>
          </a:p>
          <a:p>
            <a:pPr indent="-362331" lvl="0" marL="457200" marR="0" rtl="0" algn="l">
              <a:lnSpc>
                <a:spcPct val="139981"/>
              </a:lnSpc>
              <a:spcBef>
                <a:spcPts val="0"/>
              </a:spcBef>
              <a:spcAft>
                <a:spcPts val="0"/>
              </a:spcAft>
              <a:buSzPts val="2106"/>
              <a:buFont typeface="Poppins"/>
              <a:buAutoNum type="arabicPeriod"/>
            </a:pPr>
            <a:r>
              <a:rPr lang="en-US" sz="2106">
                <a:latin typeface="Poppins"/>
                <a:ea typeface="Poppins"/>
                <a:cs typeface="Poppins"/>
                <a:sym typeface="Poppins"/>
              </a:rPr>
              <a:t>Silhouette Scores and Cluster Quality</a:t>
            </a:r>
            <a:endParaRPr sz="2106">
              <a:latin typeface="Poppins"/>
              <a:ea typeface="Poppins"/>
              <a:cs typeface="Poppins"/>
              <a:sym typeface="Poppins"/>
            </a:endParaRPr>
          </a:p>
          <a:p>
            <a:pPr indent="0" lvl="0" marL="0" marR="0" rtl="0" algn="l">
              <a:lnSpc>
                <a:spcPct val="139981"/>
              </a:lnSpc>
              <a:spcBef>
                <a:spcPts val="0"/>
              </a:spcBef>
              <a:spcAft>
                <a:spcPts val="0"/>
              </a:spcAft>
              <a:buSzPts val="1100"/>
              <a:buNone/>
            </a:pPr>
            <a:r>
              <a:rPr lang="en-US" sz="2106">
                <a:latin typeface="Poppins"/>
                <a:ea typeface="Poppins"/>
                <a:cs typeface="Poppins"/>
                <a:sym typeface="Poppins"/>
              </a:rPr>
              <a:t>We calculate the silhouette scores for each clustering method to assess the quality of the clusters. Silhouette scores measure how well-separated the clusters are and provide a quantitative measure of cluster cohesion and separation. Higher silhouette scores indicate better-defined clusters, while negative scores suggest potential overlap or inappropriate clustering.</a:t>
            </a:r>
            <a:endParaRPr sz="2106">
              <a:latin typeface="Poppins"/>
              <a:ea typeface="Poppins"/>
              <a:cs typeface="Poppins"/>
              <a:sym typeface="Poppins"/>
            </a:endParaRPr>
          </a:p>
          <a:p>
            <a:pPr indent="0" lvl="0" marL="0" marR="0" rtl="0" algn="l">
              <a:lnSpc>
                <a:spcPct val="139981"/>
              </a:lnSpc>
              <a:spcBef>
                <a:spcPts val="0"/>
              </a:spcBef>
              <a:spcAft>
                <a:spcPts val="0"/>
              </a:spcAft>
              <a:buSzPts val="1100"/>
              <a:buNone/>
            </a:pPr>
            <a:r>
              <a:t/>
            </a:r>
            <a:endParaRPr sz="2106">
              <a:latin typeface="Poppins"/>
              <a:ea typeface="Poppins"/>
              <a:cs typeface="Poppins"/>
              <a:sym typeface="Poppins"/>
            </a:endParaRPr>
          </a:p>
          <a:p>
            <a:pPr indent="-362331" lvl="0" marL="457200" marR="0" rtl="0" algn="l">
              <a:lnSpc>
                <a:spcPct val="139981"/>
              </a:lnSpc>
              <a:spcBef>
                <a:spcPts val="0"/>
              </a:spcBef>
              <a:spcAft>
                <a:spcPts val="0"/>
              </a:spcAft>
              <a:buSzPts val="2106"/>
              <a:buFont typeface="Poppins"/>
              <a:buAutoNum type="arabicPeriod"/>
            </a:pPr>
            <a:r>
              <a:rPr lang="en-US" sz="2106">
                <a:latin typeface="Poppins"/>
                <a:ea typeface="Poppins"/>
                <a:cs typeface="Poppins"/>
                <a:sym typeface="Poppins"/>
              </a:rPr>
              <a:t>Visualization of Cluster Separation and Overlapping</a:t>
            </a:r>
            <a:endParaRPr sz="2106">
              <a:latin typeface="Poppins"/>
              <a:ea typeface="Poppins"/>
              <a:cs typeface="Poppins"/>
              <a:sym typeface="Poppins"/>
            </a:endParaRPr>
          </a:p>
          <a:p>
            <a:pPr indent="0" lvl="0" marL="0" marR="0" rtl="0" algn="l">
              <a:lnSpc>
                <a:spcPct val="139981"/>
              </a:lnSpc>
              <a:spcBef>
                <a:spcPts val="0"/>
              </a:spcBef>
              <a:spcAft>
                <a:spcPts val="0"/>
              </a:spcAft>
              <a:buSzPts val="1100"/>
              <a:buNone/>
            </a:pPr>
            <a:r>
              <a:rPr lang="en-US" sz="2106">
                <a:latin typeface="Poppins"/>
                <a:ea typeface="Poppins"/>
                <a:cs typeface="Poppins"/>
                <a:sym typeface="Poppins"/>
              </a:rPr>
              <a:t>We visually compare the clustering results by plotting the clusters in the feature space. Through visual inspection, we analyze how well the clusters separate and whether there is any overlapping between clusters. Additionally, we use scatterplots and color-coding to represent different clusters, enabling easy interpretation of the results.</a:t>
            </a:r>
            <a:endParaRPr sz="2106">
              <a:latin typeface="Poppins"/>
              <a:ea typeface="Poppins"/>
              <a:cs typeface="Poppins"/>
              <a:sym typeface="Poppi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pic>
        <p:nvPicPr>
          <p:cNvPr id="372" name="Google Shape;372;p47"/>
          <p:cNvPicPr preferRelativeResize="0"/>
          <p:nvPr/>
        </p:nvPicPr>
        <p:blipFill>
          <a:blip r:embed="rId3">
            <a:alphaModFix/>
          </a:blip>
          <a:stretch>
            <a:fillRect/>
          </a:stretch>
        </p:blipFill>
        <p:spPr>
          <a:xfrm>
            <a:off x="2625375" y="1854175"/>
            <a:ext cx="12394725" cy="7610424"/>
          </a:xfrm>
          <a:prstGeom prst="rect">
            <a:avLst/>
          </a:prstGeom>
          <a:noFill/>
          <a:ln>
            <a:noFill/>
          </a:ln>
        </p:spPr>
      </p:pic>
      <p:sp>
        <p:nvSpPr>
          <p:cNvPr id="373" name="Google Shape;373;p47"/>
          <p:cNvSpPr txBox="1"/>
          <p:nvPr/>
        </p:nvSpPr>
        <p:spPr>
          <a:xfrm>
            <a:off x="2625387" y="1129661"/>
            <a:ext cx="4957500" cy="2154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Clr>
                <a:srgbClr val="000000"/>
              </a:buClr>
              <a:buFont typeface="Arial"/>
              <a:buNone/>
            </a:pPr>
            <a:r>
              <a:t/>
            </a:r>
            <a:endParaRPr/>
          </a:p>
        </p:txBody>
      </p:sp>
      <p:cxnSp>
        <p:nvCxnSpPr>
          <p:cNvPr id="374" name="Google Shape;374;p47"/>
          <p:cNvCxnSpPr/>
          <p:nvPr/>
        </p:nvCxnSpPr>
        <p:spPr>
          <a:xfrm>
            <a:off x="2625384" y="1345049"/>
            <a:ext cx="2618700" cy="0"/>
          </a:xfrm>
          <a:prstGeom prst="straightConnector1">
            <a:avLst/>
          </a:prstGeom>
          <a:noFill/>
          <a:ln cap="flat" cmpd="sng" w="38100">
            <a:solidFill>
              <a:srgbClr val="000000"/>
            </a:solidFill>
            <a:prstDash val="solid"/>
            <a:round/>
            <a:headEnd len="sm" w="sm" type="none"/>
            <a:tailEnd len="sm" w="sm" type="none"/>
          </a:ln>
        </p:spPr>
      </p:cxnSp>
      <p:sp>
        <p:nvSpPr>
          <p:cNvPr id="375" name="Google Shape;375;p47"/>
          <p:cNvSpPr txBox="1"/>
          <p:nvPr/>
        </p:nvSpPr>
        <p:spPr>
          <a:xfrm>
            <a:off x="2625367" y="587350"/>
            <a:ext cx="5487000" cy="5586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Clr>
                <a:srgbClr val="000000"/>
              </a:buClr>
              <a:buFont typeface="Arial"/>
              <a:buNone/>
            </a:pPr>
            <a:r>
              <a:rPr b="1" lang="en-US" sz="3629">
                <a:latin typeface="Lato"/>
                <a:ea typeface="Lato"/>
                <a:cs typeface="Lato"/>
                <a:sym typeface="Lato"/>
              </a:rPr>
              <a:t>Mushroom Dataset</a:t>
            </a:r>
            <a:r>
              <a:rPr b="1" lang="en-US" sz="3629">
                <a:latin typeface="Lato"/>
                <a:ea typeface="Lato"/>
                <a:cs typeface="Lato"/>
                <a:sym typeface="Lato"/>
              </a:rPr>
              <a:t>: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pic>
        <p:nvPicPr>
          <p:cNvPr id="380" name="Google Shape;380;p48"/>
          <p:cNvPicPr preferRelativeResize="0"/>
          <p:nvPr/>
        </p:nvPicPr>
        <p:blipFill>
          <a:blip r:embed="rId3">
            <a:alphaModFix/>
          </a:blip>
          <a:stretch>
            <a:fillRect/>
          </a:stretch>
        </p:blipFill>
        <p:spPr>
          <a:xfrm>
            <a:off x="1896500" y="2312900"/>
            <a:ext cx="15945451" cy="5938950"/>
          </a:xfrm>
          <a:prstGeom prst="rect">
            <a:avLst/>
          </a:prstGeom>
          <a:noFill/>
          <a:ln>
            <a:noFill/>
          </a:ln>
        </p:spPr>
      </p:pic>
      <p:sp>
        <p:nvSpPr>
          <p:cNvPr id="381" name="Google Shape;381;p48"/>
          <p:cNvSpPr txBox="1"/>
          <p:nvPr/>
        </p:nvSpPr>
        <p:spPr>
          <a:xfrm>
            <a:off x="2625387" y="1129661"/>
            <a:ext cx="4957500" cy="2154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Clr>
                <a:srgbClr val="000000"/>
              </a:buClr>
              <a:buFont typeface="Arial"/>
              <a:buNone/>
            </a:pPr>
            <a:r>
              <a:t/>
            </a:r>
            <a:endParaRPr/>
          </a:p>
        </p:txBody>
      </p:sp>
      <p:cxnSp>
        <p:nvCxnSpPr>
          <p:cNvPr id="382" name="Google Shape;382;p48"/>
          <p:cNvCxnSpPr/>
          <p:nvPr/>
        </p:nvCxnSpPr>
        <p:spPr>
          <a:xfrm>
            <a:off x="2625384" y="1345049"/>
            <a:ext cx="2618700" cy="0"/>
          </a:xfrm>
          <a:prstGeom prst="straightConnector1">
            <a:avLst/>
          </a:prstGeom>
          <a:noFill/>
          <a:ln cap="flat" cmpd="sng" w="38100">
            <a:solidFill>
              <a:srgbClr val="000000"/>
            </a:solidFill>
            <a:prstDash val="solid"/>
            <a:round/>
            <a:headEnd len="sm" w="sm" type="none"/>
            <a:tailEnd len="sm" w="sm" type="none"/>
          </a:ln>
        </p:spPr>
      </p:cxnSp>
      <p:sp>
        <p:nvSpPr>
          <p:cNvPr id="383" name="Google Shape;383;p48"/>
          <p:cNvSpPr txBox="1"/>
          <p:nvPr/>
        </p:nvSpPr>
        <p:spPr>
          <a:xfrm>
            <a:off x="2625367" y="587350"/>
            <a:ext cx="5487000" cy="5586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Clr>
                <a:srgbClr val="000000"/>
              </a:buClr>
              <a:buFont typeface="Arial"/>
              <a:buNone/>
            </a:pPr>
            <a:r>
              <a:rPr b="1" lang="en-US" sz="3629">
                <a:latin typeface="Lato"/>
                <a:ea typeface="Lato"/>
                <a:cs typeface="Lato"/>
                <a:sym typeface="Lato"/>
              </a:rPr>
              <a:t>Customer Mall</a:t>
            </a:r>
            <a:r>
              <a:rPr b="1" lang="en-US" sz="3629">
                <a:latin typeface="Lato"/>
                <a:ea typeface="Lato"/>
                <a:cs typeface="Lato"/>
                <a:sym typeface="Lato"/>
              </a:rPr>
              <a:t> Dataset: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9"/>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30000"/>
            </a:blip>
            <a:stretch>
              <a:fillRect b="0" l="-20309" r="-20309" t="0"/>
            </a:stretch>
          </a:blipFill>
          <a:ln>
            <a:noFill/>
          </a:ln>
        </p:spPr>
      </p:sp>
      <p:cxnSp>
        <p:nvCxnSpPr>
          <p:cNvPr id="389" name="Google Shape;389;p49"/>
          <p:cNvCxnSpPr/>
          <p:nvPr/>
        </p:nvCxnSpPr>
        <p:spPr>
          <a:xfrm flipH="1" rot="10800000">
            <a:off x="2631171" y="1829384"/>
            <a:ext cx="3254700" cy="18900"/>
          </a:xfrm>
          <a:prstGeom prst="straightConnector1">
            <a:avLst/>
          </a:prstGeom>
          <a:noFill/>
          <a:ln cap="flat" cmpd="sng" w="38100">
            <a:solidFill>
              <a:srgbClr val="000000"/>
            </a:solidFill>
            <a:prstDash val="solid"/>
            <a:round/>
            <a:headEnd len="sm" w="sm" type="none"/>
            <a:tailEnd len="sm" w="sm" type="none"/>
          </a:ln>
        </p:spPr>
      </p:cxnSp>
      <p:grpSp>
        <p:nvGrpSpPr>
          <p:cNvPr id="390" name="Google Shape;390;p49"/>
          <p:cNvGrpSpPr/>
          <p:nvPr/>
        </p:nvGrpSpPr>
        <p:grpSpPr>
          <a:xfrm>
            <a:off x="-1970975" y="-180902"/>
            <a:ext cx="3086120" cy="10467894"/>
            <a:chOff x="0" y="-47625"/>
            <a:chExt cx="812800" cy="2756958"/>
          </a:xfrm>
        </p:grpSpPr>
        <p:sp>
          <p:nvSpPr>
            <p:cNvPr id="391" name="Google Shape;391;p49"/>
            <p:cNvSpPr/>
            <p:nvPr/>
          </p:nvSpPr>
          <p:spPr>
            <a:xfrm>
              <a:off x="0" y="0"/>
              <a:ext cx="812800" cy="2709333"/>
            </a:xfrm>
            <a:custGeom>
              <a:rect b="b" l="l" r="r" t="t"/>
              <a:pathLst>
                <a:path extrusionOk="0" h="2709333" w="812800">
                  <a:moveTo>
                    <a:pt x="0" y="0"/>
                  </a:moveTo>
                  <a:lnTo>
                    <a:pt x="812800" y="0"/>
                  </a:lnTo>
                  <a:lnTo>
                    <a:pt x="812800" y="2709333"/>
                  </a:lnTo>
                  <a:lnTo>
                    <a:pt x="0" y="2709333"/>
                  </a:lnTo>
                  <a:close/>
                </a:path>
              </a:pathLst>
            </a:custGeom>
            <a:solidFill>
              <a:srgbClr val="593C8F"/>
            </a:solidFill>
            <a:ln>
              <a:noFill/>
            </a:ln>
          </p:spPr>
        </p:sp>
        <p:sp>
          <p:nvSpPr>
            <p:cNvPr id="392" name="Google Shape;392;p49"/>
            <p:cNvSpPr txBox="1"/>
            <p:nvPr/>
          </p:nvSpPr>
          <p:spPr>
            <a:xfrm>
              <a:off x="0" y="-47625"/>
              <a:ext cx="812700" cy="8604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93" name="Google Shape;393;p49"/>
          <p:cNvSpPr txBox="1"/>
          <p:nvPr/>
        </p:nvSpPr>
        <p:spPr>
          <a:xfrm>
            <a:off x="2631175" y="1027975"/>
            <a:ext cx="5843400" cy="5433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None/>
            </a:pPr>
            <a:r>
              <a:rPr b="1" lang="en-US" sz="3529">
                <a:latin typeface="Lato"/>
                <a:ea typeface="Lato"/>
                <a:cs typeface="Lato"/>
                <a:sym typeface="Lato"/>
              </a:rPr>
              <a:t>References</a:t>
            </a:r>
            <a:endParaRPr/>
          </a:p>
        </p:txBody>
      </p:sp>
      <p:sp>
        <p:nvSpPr>
          <p:cNvPr id="394" name="Google Shape;394;p49"/>
          <p:cNvSpPr txBox="1"/>
          <p:nvPr/>
        </p:nvSpPr>
        <p:spPr>
          <a:xfrm>
            <a:off x="2631163" y="3714025"/>
            <a:ext cx="12378000" cy="2139300"/>
          </a:xfrm>
          <a:prstGeom prst="rect">
            <a:avLst/>
          </a:prstGeom>
          <a:noFill/>
          <a:ln>
            <a:noFill/>
          </a:ln>
        </p:spPr>
        <p:txBody>
          <a:bodyPr anchorCtr="0" anchor="t" bIns="0" lIns="0" spcFirstLastPara="1" rIns="0" wrap="square" tIns="0">
            <a:spAutoFit/>
          </a:bodyPr>
          <a:lstStyle/>
          <a:p>
            <a:pPr indent="0" lvl="0" marL="0" marR="0" rtl="0" algn="l">
              <a:lnSpc>
                <a:spcPct val="139981"/>
              </a:lnSpc>
              <a:spcBef>
                <a:spcPts val="0"/>
              </a:spcBef>
              <a:spcAft>
                <a:spcPts val="0"/>
              </a:spcAft>
              <a:buSzPts val="1100"/>
              <a:buNone/>
            </a:pPr>
            <a:r>
              <a:rPr lang="en-US" sz="2106">
                <a:latin typeface="Poppins"/>
                <a:ea typeface="Poppins"/>
                <a:cs typeface="Poppins"/>
                <a:sym typeface="Poppins"/>
              </a:rPr>
              <a:t>[1] Rahmah, N., &amp; Sitanggang, I. S. (Year). Determination of Optimal Epsilon (Eps) Value on DBSCAN Algorithm to Clustering Data on Peatland Hotspots in Sumatra. Journal Name, Volume(Issue), Page Range.</a:t>
            </a:r>
            <a:endParaRPr sz="2106">
              <a:latin typeface="Poppins"/>
              <a:ea typeface="Poppins"/>
              <a:cs typeface="Poppins"/>
              <a:sym typeface="Poppins"/>
            </a:endParaRPr>
          </a:p>
          <a:p>
            <a:pPr indent="0" lvl="0" marL="0" marR="0" rtl="0" algn="l">
              <a:lnSpc>
                <a:spcPct val="139981"/>
              </a:lnSpc>
              <a:spcBef>
                <a:spcPts val="0"/>
              </a:spcBef>
              <a:spcAft>
                <a:spcPts val="0"/>
              </a:spcAft>
              <a:buSzPts val="1100"/>
              <a:buNone/>
            </a:pPr>
            <a:r>
              <a:rPr lang="en-US" sz="2106">
                <a:latin typeface="Poppins"/>
                <a:ea typeface="Poppins"/>
                <a:cs typeface="Poppins"/>
                <a:sym typeface="Poppins"/>
              </a:rPr>
              <a:t>[2] Elbatta, M. N. T. (Year). An improvement for DBSCAN algorithm for best results in varied densities [disertasi]. Gaza (PS): Islamic University of Gaza.</a:t>
            </a:r>
            <a:endParaRPr sz="2106">
              <a:latin typeface="Poppins"/>
              <a:ea typeface="Poppins"/>
              <a:cs typeface="Poppins"/>
              <a:sym typeface="Poppins"/>
            </a:endParaRPr>
          </a:p>
        </p:txBody>
      </p:sp>
      <p:grpSp>
        <p:nvGrpSpPr>
          <p:cNvPr id="395" name="Google Shape;395;p49"/>
          <p:cNvGrpSpPr/>
          <p:nvPr/>
        </p:nvGrpSpPr>
        <p:grpSpPr>
          <a:xfrm>
            <a:off x="16525175" y="-265477"/>
            <a:ext cx="3086120" cy="10467894"/>
            <a:chOff x="0" y="-47625"/>
            <a:chExt cx="812800" cy="2756958"/>
          </a:xfrm>
        </p:grpSpPr>
        <p:sp>
          <p:nvSpPr>
            <p:cNvPr id="396" name="Google Shape;396;p49"/>
            <p:cNvSpPr/>
            <p:nvPr/>
          </p:nvSpPr>
          <p:spPr>
            <a:xfrm>
              <a:off x="0" y="0"/>
              <a:ext cx="812800" cy="2709333"/>
            </a:xfrm>
            <a:custGeom>
              <a:rect b="b" l="l" r="r" t="t"/>
              <a:pathLst>
                <a:path extrusionOk="0" h="2709333" w="812800">
                  <a:moveTo>
                    <a:pt x="0" y="0"/>
                  </a:moveTo>
                  <a:lnTo>
                    <a:pt x="812800" y="0"/>
                  </a:lnTo>
                  <a:lnTo>
                    <a:pt x="812800" y="2709333"/>
                  </a:lnTo>
                  <a:lnTo>
                    <a:pt x="0" y="2709333"/>
                  </a:lnTo>
                  <a:close/>
                </a:path>
              </a:pathLst>
            </a:custGeom>
            <a:solidFill>
              <a:srgbClr val="593C8F"/>
            </a:solidFill>
            <a:ln>
              <a:noFill/>
            </a:ln>
          </p:spPr>
        </p:sp>
        <p:sp>
          <p:nvSpPr>
            <p:cNvPr id="397" name="Google Shape;397;p49"/>
            <p:cNvSpPr txBox="1"/>
            <p:nvPr/>
          </p:nvSpPr>
          <p:spPr>
            <a:xfrm>
              <a:off x="0" y="-47625"/>
              <a:ext cx="812700" cy="8604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4000"/>
            </a:blip>
            <a:stretch>
              <a:fillRect b="0" l="0" r="0" t="-18517"/>
            </a:stretch>
          </a:blipFill>
          <a:ln>
            <a:noFill/>
          </a:ln>
        </p:spPr>
      </p:sp>
      <p:grpSp>
        <p:nvGrpSpPr>
          <p:cNvPr id="403" name="Google Shape;403;p50"/>
          <p:cNvGrpSpPr/>
          <p:nvPr/>
        </p:nvGrpSpPr>
        <p:grpSpPr>
          <a:xfrm>
            <a:off x="0" y="4962674"/>
            <a:ext cx="18287996" cy="5324326"/>
            <a:chOff x="0" y="-47625"/>
            <a:chExt cx="4816592" cy="1402292"/>
          </a:xfrm>
        </p:grpSpPr>
        <p:sp>
          <p:nvSpPr>
            <p:cNvPr id="404" name="Google Shape;404;p50"/>
            <p:cNvSpPr/>
            <p:nvPr/>
          </p:nvSpPr>
          <p:spPr>
            <a:xfrm>
              <a:off x="0" y="0"/>
              <a:ext cx="4816592" cy="1354667"/>
            </a:xfrm>
            <a:custGeom>
              <a:rect b="b" l="l" r="r" t="t"/>
              <a:pathLst>
                <a:path extrusionOk="0" h="1354667" w="4816592">
                  <a:moveTo>
                    <a:pt x="0" y="0"/>
                  </a:moveTo>
                  <a:lnTo>
                    <a:pt x="4816592" y="0"/>
                  </a:lnTo>
                  <a:lnTo>
                    <a:pt x="4816592" y="1354667"/>
                  </a:lnTo>
                  <a:lnTo>
                    <a:pt x="0" y="1354667"/>
                  </a:lnTo>
                  <a:close/>
                </a:path>
              </a:pathLst>
            </a:custGeom>
            <a:solidFill>
              <a:srgbClr val="FFFFFF">
                <a:alpha val="90588"/>
              </a:srgbClr>
            </a:solidFill>
            <a:ln>
              <a:noFill/>
            </a:ln>
          </p:spPr>
        </p:sp>
        <p:sp>
          <p:nvSpPr>
            <p:cNvPr id="405" name="Google Shape;405;p50"/>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06" name="Google Shape;406;p50"/>
          <p:cNvSpPr txBox="1"/>
          <p:nvPr/>
        </p:nvSpPr>
        <p:spPr>
          <a:xfrm>
            <a:off x="4002471" y="6234049"/>
            <a:ext cx="10143600" cy="1239300"/>
          </a:xfrm>
          <a:prstGeom prst="rect">
            <a:avLst/>
          </a:prstGeom>
          <a:noFill/>
          <a:ln>
            <a:noFill/>
          </a:ln>
        </p:spPr>
        <p:txBody>
          <a:bodyPr anchorCtr="0" anchor="t" bIns="0" lIns="0" spcFirstLastPara="1" rIns="0" wrap="square" tIns="0">
            <a:spAutoFit/>
          </a:bodyPr>
          <a:lstStyle/>
          <a:p>
            <a:pPr indent="0" lvl="0" marL="0" marR="0" rtl="0" algn="ctr">
              <a:lnSpc>
                <a:spcPct val="140007"/>
              </a:lnSpc>
              <a:spcBef>
                <a:spcPts val="0"/>
              </a:spcBef>
              <a:spcAft>
                <a:spcPts val="0"/>
              </a:spcAft>
              <a:buNone/>
            </a:pPr>
            <a:r>
              <a:rPr b="0" i="0" lang="en-US" sz="8051" u="none" cap="none" strike="noStrike">
                <a:solidFill>
                  <a:srgbClr val="593C8F"/>
                </a:solidFill>
                <a:latin typeface="League Spartan"/>
                <a:ea typeface="League Spartan"/>
                <a:cs typeface="League Spartan"/>
                <a:sym typeface="League Spartan"/>
              </a:rPr>
              <a:t>THANK YOU</a:t>
            </a:r>
            <a:endParaRPr/>
          </a:p>
        </p:txBody>
      </p:sp>
      <p:cxnSp>
        <p:nvCxnSpPr>
          <p:cNvPr id="407" name="Google Shape;407;p50"/>
          <p:cNvCxnSpPr/>
          <p:nvPr/>
        </p:nvCxnSpPr>
        <p:spPr>
          <a:xfrm>
            <a:off x="5995455" y="7473341"/>
            <a:ext cx="6492300" cy="0"/>
          </a:xfrm>
          <a:prstGeom prst="straightConnector1">
            <a:avLst/>
          </a:prstGeom>
          <a:noFill/>
          <a:ln cap="flat" cmpd="sng" w="38100">
            <a:solidFill>
              <a:srgbClr val="000000"/>
            </a:solidFill>
            <a:prstDash val="solid"/>
            <a:round/>
            <a:headEnd len="sm" w="sm" type="none"/>
            <a:tailEnd len="sm" w="sm"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30000"/>
            </a:blip>
            <a:stretch>
              <a:fillRect b="0" l="-20311" r="-20309" t="0"/>
            </a:stretch>
          </a:blipFill>
          <a:ln>
            <a:noFill/>
          </a:ln>
        </p:spPr>
      </p:sp>
      <p:sp>
        <p:nvSpPr>
          <p:cNvPr id="155" name="Google Shape;155;p16"/>
          <p:cNvSpPr txBox="1"/>
          <p:nvPr/>
        </p:nvSpPr>
        <p:spPr>
          <a:xfrm>
            <a:off x="1028720" y="952500"/>
            <a:ext cx="3255900" cy="5586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None/>
            </a:pPr>
            <a:r>
              <a:rPr b="1" i="0" lang="en-US" sz="3629" u="none" cap="none" strike="noStrike">
                <a:solidFill>
                  <a:srgbClr val="000000"/>
                </a:solidFill>
                <a:latin typeface="Lato"/>
                <a:ea typeface="Lato"/>
                <a:cs typeface="Lato"/>
                <a:sym typeface="Lato"/>
              </a:rPr>
              <a:t>O</a:t>
            </a:r>
            <a:r>
              <a:rPr b="1" lang="en-US" sz="3629">
                <a:latin typeface="Lato"/>
                <a:ea typeface="Lato"/>
                <a:cs typeface="Lato"/>
                <a:sym typeface="Lato"/>
              </a:rPr>
              <a:t>BJECTIVE</a:t>
            </a:r>
            <a:endParaRPr/>
          </a:p>
        </p:txBody>
      </p:sp>
      <p:sp>
        <p:nvSpPr>
          <p:cNvPr id="156" name="Google Shape;156;p16"/>
          <p:cNvSpPr txBox="1"/>
          <p:nvPr/>
        </p:nvSpPr>
        <p:spPr>
          <a:xfrm>
            <a:off x="1028720" y="1494821"/>
            <a:ext cx="6545100" cy="2154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t/>
            </a:r>
            <a:endParaRPr/>
          </a:p>
        </p:txBody>
      </p:sp>
      <p:cxnSp>
        <p:nvCxnSpPr>
          <p:cNvPr id="157" name="Google Shape;157;p16"/>
          <p:cNvCxnSpPr/>
          <p:nvPr/>
        </p:nvCxnSpPr>
        <p:spPr>
          <a:xfrm>
            <a:off x="1028720" y="2186817"/>
            <a:ext cx="0" cy="0"/>
          </a:xfrm>
          <a:prstGeom prst="straightConnector1">
            <a:avLst/>
          </a:prstGeom>
          <a:noFill/>
          <a:ln cap="flat" cmpd="sng" w="19050">
            <a:solidFill>
              <a:srgbClr val="000000"/>
            </a:solidFill>
            <a:prstDash val="solid"/>
            <a:round/>
            <a:headEnd len="sm" w="sm" type="none"/>
            <a:tailEnd len="sm" w="sm" type="none"/>
          </a:ln>
        </p:spPr>
      </p:cxnSp>
      <p:cxnSp>
        <p:nvCxnSpPr>
          <p:cNvPr id="158" name="Google Shape;158;p16"/>
          <p:cNvCxnSpPr/>
          <p:nvPr/>
        </p:nvCxnSpPr>
        <p:spPr>
          <a:xfrm>
            <a:off x="1028717" y="1710234"/>
            <a:ext cx="2618700" cy="0"/>
          </a:xfrm>
          <a:prstGeom prst="straightConnector1">
            <a:avLst/>
          </a:prstGeom>
          <a:noFill/>
          <a:ln cap="flat" cmpd="sng" w="38100">
            <a:solidFill>
              <a:srgbClr val="000000"/>
            </a:solidFill>
            <a:prstDash val="solid"/>
            <a:round/>
            <a:headEnd len="sm" w="sm" type="none"/>
            <a:tailEnd len="sm" w="sm" type="none"/>
          </a:ln>
        </p:spPr>
      </p:cxnSp>
      <p:sp>
        <p:nvSpPr>
          <p:cNvPr id="159" name="Google Shape;159;p16"/>
          <p:cNvSpPr/>
          <p:nvPr/>
        </p:nvSpPr>
        <p:spPr>
          <a:xfrm>
            <a:off x="10671810" y="1081600"/>
            <a:ext cx="6094284" cy="3428377"/>
          </a:xfrm>
          <a:custGeom>
            <a:rect b="b" l="l" r="r" t="t"/>
            <a:pathLst>
              <a:path extrusionOk="0"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rotWithShape="1">
            <a:blip r:embed="rId4">
              <a:alphaModFix/>
            </a:blip>
            <a:stretch>
              <a:fillRect b="-9264" l="0" r="0" t="-9264"/>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6"/>
          <p:cNvSpPr/>
          <p:nvPr/>
        </p:nvSpPr>
        <p:spPr>
          <a:xfrm>
            <a:off x="10671810" y="5408135"/>
            <a:ext cx="6094284" cy="3428377"/>
          </a:xfrm>
          <a:custGeom>
            <a:rect b="b" l="l" r="r" t="t"/>
            <a:pathLst>
              <a:path extrusionOk="0"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rotWithShape="1">
            <a:blip r:embed="rId5">
              <a:alphaModFix/>
            </a:blip>
            <a:stretch>
              <a:fillRect b="-1596" l="0" r="0" t="-1596"/>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6"/>
          <p:cNvGrpSpPr/>
          <p:nvPr/>
        </p:nvGrpSpPr>
        <p:grpSpPr>
          <a:xfrm>
            <a:off x="7810500" y="-180826"/>
            <a:ext cx="3086100" cy="10467826"/>
            <a:chOff x="0" y="-47625"/>
            <a:chExt cx="812800" cy="2756958"/>
          </a:xfrm>
        </p:grpSpPr>
        <p:sp>
          <p:nvSpPr>
            <p:cNvPr id="162" name="Google Shape;162;p16"/>
            <p:cNvSpPr/>
            <p:nvPr/>
          </p:nvSpPr>
          <p:spPr>
            <a:xfrm>
              <a:off x="0" y="0"/>
              <a:ext cx="812800" cy="2709333"/>
            </a:xfrm>
            <a:custGeom>
              <a:rect b="b" l="l" r="r" t="t"/>
              <a:pathLst>
                <a:path extrusionOk="0" h="2709333" w="812800">
                  <a:moveTo>
                    <a:pt x="0" y="0"/>
                  </a:moveTo>
                  <a:lnTo>
                    <a:pt x="812800" y="0"/>
                  </a:lnTo>
                  <a:lnTo>
                    <a:pt x="812800" y="2709333"/>
                  </a:lnTo>
                  <a:lnTo>
                    <a:pt x="0" y="2709333"/>
                  </a:lnTo>
                  <a:close/>
                </a:path>
              </a:pathLst>
            </a:custGeom>
            <a:solidFill>
              <a:srgbClr val="593C8F"/>
            </a:solidFill>
            <a:ln>
              <a:noFill/>
            </a:ln>
          </p:spPr>
        </p:sp>
        <p:sp>
          <p:nvSpPr>
            <p:cNvPr id="163" name="Google Shape;163;p16"/>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4" name="Google Shape;164;p16"/>
          <p:cNvSpPr txBox="1"/>
          <p:nvPr/>
        </p:nvSpPr>
        <p:spPr>
          <a:xfrm>
            <a:off x="888250" y="2237100"/>
            <a:ext cx="5217000" cy="4790700"/>
          </a:xfrm>
          <a:prstGeom prst="rect">
            <a:avLst/>
          </a:prstGeom>
          <a:noFill/>
          <a:ln>
            <a:noFill/>
          </a:ln>
        </p:spPr>
        <p:txBody>
          <a:bodyPr anchorCtr="0" anchor="t" bIns="0" lIns="0" spcFirstLastPara="1" rIns="0" wrap="square" tIns="0">
            <a:spAutoFit/>
          </a:bodyPr>
          <a:lstStyle/>
          <a:p>
            <a:pPr indent="0" lvl="0" marL="0" marR="0" rtl="0" algn="l">
              <a:lnSpc>
                <a:spcPct val="140045"/>
              </a:lnSpc>
              <a:spcBef>
                <a:spcPts val="0"/>
              </a:spcBef>
              <a:spcAft>
                <a:spcPts val="0"/>
              </a:spcAft>
              <a:buSzPts val="1100"/>
              <a:buNone/>
            </a:pPr>
            <a:r>
              <a:rPr lang="en-US" sz="1748">
                <a:latin typeface="Poppins"/>
                <a:ea typeface="Poppins"/>
                <a:cs typeface="Poppins"/>
                <a:sym typeface="Poppins"/>
              </a:rPr>
              <a:t>The primary objectives of this research are as follows:</a:t>
            </a:r>
            <a:endParaRPr sz="1748">
              <a:latin typeface="Poppins"/>
              <a:ea typeface="Poppins"/>
              <a:cs typeface="Poppins"/>
              <a:sym typeface="Poppins"/>
            </a:endParaRPr>
          </a:p>
          <a:p>
            <a:pPr indent="0" lvl="0" marL="0" marR="0" rtl="0" algn="l">
              <a:lnSpc>
                <a:spcPct val="140045"/>
              </a:lnSpc>
              <a:spcBef>
                <a:spcPts val="0"/>
              </a:spcBef>
              <a:spcAft>
                <a:spcPts val="0"/>
              </a:spcAft>
              <a:buClr>
                <a:schemeClr val="dk1"/>
              </a:buClr>
              <a:buSzPts val="1100"/>
              <a:buFont typeface="Arial"/>
              <a:buNone/>
            </a:pPr>
            <a:r>
              <a:t/>
            </a:r>
            <a:endParaRPr sz="1748">
              <a:latin typeface="Poppins"/>
              <a:ea typeface="Poppins"/>
              <a:cs typeface="Poppins"/>
              <a:sym typeface="Poppins"/>
            </a:endParaRPr>
          </a:p>
          <a:p>
            <a:pPr indent="0" lvl="0" marL="0" marR="0" rtl="0" algn="l">
              <a:lnSpc>
                <a:spcPct val="140045"/>
              </a:lnSpc>
              <a:spcBef>
                <a:spcPts val="0"/>
              </a:spcBef>
              <a:spcAft>
                <a:spcPts val="0"/>
              </a:spcAft>
              <a:buClr>
                <a:schemeClr val="dk1"/>
              </a:buClr>
              <a:buSzPts val="1100"/>
              <a:buFont typeface="Arial"/>
              <a:buNone/>
            </a:pPr>
            <a:r>
              <a:rPr lang="en-US" sz="1748">
                <a:latin typeface="Poppins"/>
                <a:ea typeface="Poppins"/>
                <a:cs typeface="Poppins"/>
                <a:sym typeface="Poppins"/>
              </a:rPr>
              <a:t>1. To apply various machine learning clustering algorithms, including k-means, DBSCAN, Affinity Propagation, and varying epsilon DBSCAN, to segment mall customers.</a:t>
            </a:r>
            <a:endParaRPr sz="1748">
              <a:latin typeface="Poppins"/>
              <a:ea typeface="Poppins"/>
              <a:cs typeface="Poppins"/>
              <a:sym typeface="Poppins"/>
            </a:endParaRPr>
          </a:p>
          <a:p>
            <a:pPr indent="0" lvl="0" marL="0" marR="0" rtl="0" algn="l">
              <a:lnSpc>
                <a:spcPct val="140045"/>
              </a:lnSpc>
              <a:spcBef>
                <a:spcPts val="0"/>
              </a:spcBef>
              <a:spcAft>
                <a:spcPts val="0"/>
              </a:spcAft>
              <a:buClr>
                <a:schemeClr val="dk1"/>
              </a:buClr>
              <a:buSzPts val="1100"/>
              <a:buFont typeface="Arial"/>
              <a:buNone/>
            </a:pPr>
            <a:r>
              <a:t/>
            </a:r>
            <a:endParaRPr sz="1748">
              <a:latin typeface="Poppins"/>
              <a:ea typeface="Poppins"/>
              <a:cs typeface="Poppins"/>
              <a:sym typeface="Poppins"/>
            </a:endParaRPr>
          </a:p>
          <a:p>
            <a:pPr indent="0" lvl="0" marL="0" marR="0" rtl="0" algn="l">
              <a:lnSpc>
                <a:spcPct val="140045"/>
              </a:lnSpc>
              <a:spcBef>
                <a:spcPts val="0"/>
              </a:spcBef>
              <a:spcAft>
                <a:spcPts val="0"/>
              </a:spcAft>
              <a:buClr>
                <a:schemeClr val="dk1"/>
              </a:buClr>
              <a:buSzPts val="1100"/>
              <a:buFont typeface="Arial"/>
              <a:buNone/>
            </a:pPr>
            <a:r>
              <a:rPr lang="en-US" sz="1748">
                <a:latin typeface="Poppins"/>
                <a:ea typeface="Poppins"/>
                <a:cs typeface="Poppins"/>
                <a:sym typeface="Poppins"/>
              </a:rPr>
              <a:t>2. To compare the effectiveness of these algorithms in identifying distinct groups based on their parameters.</a:t>
            </a:r>
            <a:endParaRPr sz="1748">
              <a:latin typeface="Poppins"/>
              <a:ea typeface="Poppins"/>
              <a:cs typeface="Poppins"/>
              <a:sym typeface="Poppins"/>
            </a:endParaRPr>
          </a:p>
          <a:p>
            <a:pPr indent="0" lvl="0" marL="0" marR="0" rtl="0" algn="l">
              <a:lnSpc>
                <a:spcPct val="140045"/>
              </a:lnSpc>
              <a:spcBef>
                <a:spcPts val="0"/>
              </a:spcBef>
              <a:spcAft>
                <a:spcPts val="0"/>
              </a:spcAft>
              <a:buClr>
                <a:schemeClr val="dk1"/>
              </a:buClr>
              <a:buSzPts val="1100"/>
              <a:buFont typeface="Arial"/>
              <a:buNone/>
            </a:pPr>
            <a:r>
              <a:t/>
            </a:r>
            <a:endParaRPr sz="1748">
              <a:latin typeface="Poppins"/>
              <a:ea typeface="Poppins"/>
              <a:cs typeface="Poppins"/>
              <a:sym typeface="Poppins"/>
            </a:endParaRPr>
          </a:p>
          <a:p>
            <a:pPr indent="0" lvl="0" marL="0" marR="0" rtl="0" algn="l">
              <a:lnSpc>
                <a:spcPct val="140045"/>
              </a:lnSpc>
              <a:spcBef>
                <a:spcPts val="0"/>
              </a:spcBef>
              <a:spcAft>
                <a:spcPts val="0"/>
              </a:spcAft>
              <a:buClr>
                <a:schemeClr val="dk1"/>
              </a:buClr>
              <a:buSzPts val="1100"/>
              <a:buFont typeface="Arial"/>
              <a:buNone/>
            </a:pPr>
            <a:r>
              <a:rPr lang="en-US" sz="1748">
                <a:latin typeface="Poppins"/>
                <a:ea typeface="Poppins"/>
                <a:cs typeface="Poppins"/>
                <a:sym typeface="Poppins"/>
              </a:rPr>
              <a:t>3. To provide actionable insights.</a:t>
            </a:r>
            <a:endParaRPr sz="1748">
              <a:latin typeface="Poppins"/>
              <a:ea typeface="Poppins"/>
              <a:cs typeface="Poppins"/>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7"/>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30000"/>
            </a:blip>
            <a:stretch>
              <a:fillRect b="0" l="-20311" r="-20309" t="0"/>
            </a:stretch>
          </a:blipFill>
          <a:ln>
            <a:noFill/>
          </a:ln>
        </p:spPr>
      </p:sp>
      <p:sp>
        <p:nvSpPr>
          <p:cNvPr id="170" name="Google Shape;170;p17"/>
          <p:cNvSpPr txBox="1"/>
          <p:nvPr/>
        </p:nvSpPr>
        <p:spPr>
          <a:xfrm>
            <a:off x="1028727" y="952500"/>
            <a:ext cx="4630500" cy="661500"/>
          </a:xfrm>
          <a:prstGeom prst="rect">
            <a:avLst/>
          </a:prstGeom>
          <a:noFill/>
          <a:ln>
            <a:noFill/>
          </a:ln>
        </p:spPr>
        <p:txBody>
          <a:bodyPr anchorCtr="0" anchor="t" bIns="0" lIns="0" spcFirstLastPara="1" rIns="0" wrap="square" tIns="0">
            <a:spAutoFit/>
          </a:bodyPr>
          <a:lstStyle/>
          <a:p>
            <a:pPr indent="0" lvl="0" marL="0" rtl="0" algn="l">
              <a:lnSpc>
                <a:spcPct val="140018"/>
              </a:lnSpc>
              <a:spcBef>
                <a:spcPts val="0"/>
              </a:spcBef>
              <a:spcAft>
                <a:spcPts val="0"/>
              </a:spcAft>
              <a:buClr>
                <a:schemeClr val="dk1"/>
              </a:buClr>
              <a:buFont typeface="Arial"/>
              <a:buNone/>
            </a:pPr>
            <a:r>
              <a:rPr lang="en-US" sz="4298">
                <a:solidFill>
                  <a:srgbClr val="593C8F"/>
                </a:solidFill>
                <a:latin typeface="League Spartan"/>
                <a:ea typeface="League Spartan"/>
                <a:cs typeface="League Spartan"/>
                <a:sym typeface="League Spartan"/>
              </a:rPr>
              <a:t>Machine Learning </a:t>
            </a:r>
            <a:endParaRPr/>
          </a:p>
        </p:txBody>
      </p:sp>
      <p:sp>
        <p:nvSpPr>
          <p:cNvPr id="171" name="Google Shape;171;p17"/>
          <p:cNvSpPr txBox="1"/>
          <p:nvPr/>
        </p:nvSpPr>
        <p:spPr>
          <a:xfrm>
            <a:off x="1028720" y="1494821"/>
            <a:ext cx="49575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lang="en-US" sz="4298">
                <a:solidFill>
                  <a:srgbClr val="593C8F"/>
                </a:solidFill>
                <a:latin typeface="League Spartan"/>
                <a:ea typeface="League Spartan"/>
                <a:cs typeface="League Spartan"/>
                <a:sym typeface="League Spartan"/>
              </a:rPr>
              <a:t>Clustering Algorithms</a:t>
            </a:r>
            <a:endParaRPr/>
          </a:p>
        </p:txBody>
      </p:sp>
      <p:cxnSp>
        <p:nvCxnSpPr>
          <p:cNvPr id="172" name="Google Shape;172;p17"/>
          <p:cNvCxnSpPr/>
          <p:nvPr/>
        </p:nvCxnSpPr>
        <p:spPr>
          <a:xfrm>
            <a:off x="1029792" y="2252109"/>
            <a:ext cx="2618740" cy="0"/>
          </a:xfrm>
          <a:prstGeom prst="straightConnector1">
            <a:avLst/>
          </a:prstGeom>
          <a:noFill/>
          <a:ln cap="flat" cmpd="sng" w="38100">
            <a:solidFill>
              <a:srgbClr val="000000"/>
            </a:solidFill>
            <a:prstDash val="solid"/>
            <a:round/>
            <a:headEnd len="sm" w="sm" type="none"/>
            <a:tailEnd len="sm" w="sm" type="none"/>
          </a:ln>
        </p:spPr>
      </p:cxnSp>
      <p:sp>
        <p:nvSpPr>
          <p:cNvPr id="173" name="Google Shape;173;p17"/>
          <p:cNvSpPr txBox="1"/>
          <p:nvPr/>
        </p:nvSpPr>
        <p:spPr>
          <a:xfrm>
            <a:off x="1029800" y="3707800"/>
            <a:ext cx="111093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t>Machine learning clustering algorithms aim to partition data points into clusters, where each cluster contains data points that are similar to each other and dissimilar to points in other clusters. The following subsections provide an overview of the four clustering algorithms investigated in this research.</a:t>
            </a:r>
            <a:endParaRPr sz="2200"/>
          </a:p>
        </p:txBody>
      </p:sp>
      <p:sp>
        <p:nvSpPr>
          <p:cNvPr id="174" name="Google Shape;174;p17"/>
          <p:cNvSpPr txBox="1"/>
          <p:nvPr/>
        </p:nvSpPr>
        <p:spPr>
          <a:xfrm>
            <a:off x="947850" y="6537400"/>
            <a:ext cx="3000000" cy="252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K-means Clustering</a:t>
            </a:r>
            <a:endParaRPr b="1" sz="2000"/>
          </a:p>
          <a:p>
            <a:pPr indent="0" lvl="0" marL="0" rtl="0" algn="l">
              <a:spcBef>
                <a:spcPts val="0"/>
              </a:spcBef>
              <a:spcAft>
                <a:spcPts val="0"/>
              </a:spcAft>
              <a:buNone/>
            </a:pPr>
            <a:r>
              <a:t/>
            </a:r>
            <a:endParaRPr b="1" sz="2000"/>
          </a:p>
          <a:p>
            <a:pPr indent="0" lvl="0" marL="0" rtl="0" algn="l">
              <a:spcBef>
                <a:spcPts val="0"/>
              </a:spcBef>
              <a:spcAft>
                <a:spcPts val="0"/>
              </a:spcAft>
              <a:buNone/>
            </a:pPr>
            <a:r>
              <a:rPr lang="en-US"/>
              <a:t>K-means is a widely used partition-based clustering algorithm that aims to divide data into K clusters. The algorithm iteratively assigns data points to the nearest cluster centroid and recalculates the centroids based on the mean of the assigned points.</a:t>
            </a:r>
            <a:endParaRPr/>
          </a:p>
        </p:txBody>
      </p:sp>
      <p:sp>
        <p:nvSpPr>
          <p:cNvPr id="175" name="Google Shape;175;p17"/>
          <p:cNvSpPr txBox="1"/>
          <p:nvPr/>
        </p:nvSpPr>
        <p:spPr>
          <a:xfrm>
            <a:off x="5575600" y="6445000"/>
            <a:ext cx="4630500" cy="261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Density-Based Spatial Clustering of Applications with Noise (DBSCAN)</a:t>
            </a:r>
            <a:endParaRPr b="1" sz="2000"/>
          </a:p>
          <a:p>
            <a:pPr indent="0" lvl="0" marL="0" rtl="0" algn="l">
              <a:spcBef>
                <a:spcPts val="0"/>
              </a:spcBef>
              <a:spcAft>
                <a:spcPts val="0"/>
              </a:spcAft>
              <a:buNone/>
            </a:pPr>
            <a:r>
              <a:t/>
            </a:r>
            <a:endParaRPr b="1" sz="2000"/>
          </a:p>
          <a:p>
            <a:pPr indent="0" lvl="0" marL="0" rtl="0" algn="l">
              <a:spcBef>
                <a:spcPts val="0"/>
              </a:spcBef>
              <a:spcAft>
                <a:spcPts val="0"/>
              </a:spcAft>
              <a:buNone/>
            </a:pPr>
            <a:r>
              <a:rPr lang="en-US"/>
              <a:t>DBSCAN is a density-based clustering algorithm that groups data points based on their density in the</a:t>
            </a:r>
            <a:endParaRPr/>
          </a:p>
          <a:p>
            <a:pPr indent="0" lvl="0" marL="0" rtl="0" algn="l">
              <a:spcBef>
                <a:spcPts val="0"/>
              </a:spcBef>
              <a:spcAft>
                <a:spcPts val="0"/>
              </a:spcAft>
              <a:buNone/>
            </a:pPr>
            <a:r>
              <a:rPr lang="en-US"/>
              <a:t>feature space. It defines clusters as areas of high density separated by areas of low density, and it can</a:t>
            </a:r>
            <a:endParaRPr/>
          </a:p>
          <a:p>
            <a:pPr indent="0" lvl="0" marL="0" rtl="0" algn="l">
              <a:spcBef>
                <a:spcPts val="0"/>
              </a:spcBef>
              <a:spcAft>
                <a:spcPts val="0"/>
              </a:spcAft>
              <a:buNone/>
            </a:pPr>
            <a:r>
              <a:rPr lang="en-US"/>
              <a:t>identify clusters of arbitrary shape and size. DBSCAN requires two parameters: epsilon (ε), which defines</a:t>
            </a:r>
            <a:endParaRPr/>
          </a:p>
          <a:p>
            <a:pPr indent="0" lvl="0" marL="0" rtl="0" algn="l">
              <a:spcBef>
                <a:spcPts val="0"/>
              </a:spcBef>
              <a:spcAft>
                <a:spcPts val="0"/>
              </a:spcAft>
              <a:buNone/>
            </a:pPr>
            <a:r>
              <a:rPr lang="en-US"/>
              <a:t>the radius within which to search for neighboring p</a:t>
            </a:r>
            <a:endParaRPr/>
          </a:p>
        </p:txBody>
      </p:sp>
      <p:sp>
        <p:nvSpPr>
          <p:cNvPr id="176" name="Google Shape;176;p17"/>
          <p:cNvSpPr txBox="1"/>
          <p:nvPr/>
        </p:nvSpPr>
        <p:spPr>
          <a:xfrm>
            <a:off x="12043325" y="6537400"/>
            <a:ext cx="4822800" cy="252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t>Affinity Propagation</a:t>
            </a:r>
            <a:endParaRPr b="1" sz="2000"/>
          </a:p>
          <a:p>
            <a:pPr indent="0" lvl="0" marL="0" rtl="0" algn="l">
              <a:spcBef>
                <a:spcPts val="0"/>
              </a:spcBef>
              <a:spcAft>
                <a:spcPts val="0"/>
              </a:spcAft>
              <a:buNone/>
            </a:pPr>
            <a:r>
              <a:t/>
            </a:r>
            <a:endParaRPr b="1" sz="2000"/>
          </a:p>
          <a:p>
            <a:pPr indent="0" lvl="0" marL="0" rtl="0" algn="l">
              <a:spcBef>
                <a:spcPts val="0"/>
              </a:spcBef>
              <a:spcAft>
                <a:spcPts val="0"/>
              </a:spcAft>
              <a:buNone/>
            </a:pPr>
            <a:r>
              <a:rPr lang="en-US"/>
              <a:t>Affinity Propagation is a clustering algorithm that does not require specifying the number of clusters (K)</a:t>
            </a:r>
            <a:endParaRPr/>
          </a:p>
          <a:p>
            <a:pPr indent="0" lvl="0" marL="0" rtl="0" algn="l">
              <a:spcBef>
                <a:spcPts val="0"/>
              </a:spcBef>
              <a:spcAft>
                <a:spcPts val="0"/>
              </a:spcAft>
              <a:buNone/>
            </a:pPr>
            <a:r>
              <a:rPr lang="en-US"/>
              <a:t>beforehand. Instead, it allows data points to act as exemplars and iteratively exchanges messages between</a:t>
            </a:r>
            <a:endParaRPr/>
          </a:p>
          <a:p>
            <a:pPr indent="0" lvl="0" marL="0" rtl="0" algn="l">
              <a:spcBef>
                <a:spcPts val="0"/>
              </a:spcBef>
              <a:spcAft>
                <a:spcPts val="0"/>
              </a:spcAft>
              <a:buNone/>
            </a:pPr>
            <a:r>
              <a:rPr lang="en-US"/>
              <a:t>data points to identify exemplar points that best represent clusters. The algorithm converges to a set of</a:t>
            </a:r>
            <a:endParaRPr/>
          </a:p>
          <a:p>
            <a:pPr indent="0" lvl="0" marL="0" rtl="0" algn="l">
              <a:spcBef>
                <a:spcPts val="0"/>
              </a:spcBef>
              <a:spcAft>
                <a:spcPts val="0"/>
              </a:spcAft>
              <a:buNone/>
            </a:pPr>
            <a:r>
              <a:rPr lang="en-US"/>
              <a:t>exemplar points and assigns data points to these exemplars based on similarity.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8"/>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30000"/>
            </a:blip>
            <a:stretch>
              <a:fillRect b="0" l="-20311" r="-20309" t="0"/>
            </a:stretch>
          </a:blipFill>
          <a:ln>
            <a:noFill/>
          </a:ln>
        </p:spPr>
      </p:sp>
      <p:sp>
        <p:nvSpPr>
          <p:cNvPr id="182" name="Google Shape;182;p18"/>
          <p:cNvSpPr txBox="1"/>
          <p:nvPr/>
        </p:nvSpPr>
        <p:spPr>
          <a:xfrm>
            <a:off x="4186537" y="1784786"/>
            <a:ext cx="49575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Clr>
                <a:srgbClr val="000000"/>
              </a:buClr>
              <a:buFont typeface="Arial"/>
              <a:buNone/>
            </a:pPr>
            <a:r>
              <a:rPr lang="en-US" sz="4298">
                <a:solidFill>
                  <a:srgbClr val="593C8F"/>
                </a:solidFill>
                <a:latin typeface="League Spartan"/>
                <a:ea typeface="League Spartan"/>
                <a:cs typeface="League Spartan"/>
                <a:sym typeface="League Spartan"/>
              </a:rPr>
              <a:t>and Preprocessing</a:t>
            </a:r>
            <a:endParaRPr/>
          </a:p>
        </p:txBody>
      </p:sp>
      <p:cxnSp>
        <p:nvCxnSpPr>
          <p:cNvPr id="183" name="Google Shape;183;p18"/>
          <p:cNvCxnSpPr/>
          <p:nvPr/>
        </p:nvCxnSpPr>
        <p:spPr>
          <a:xfrm>
            <a:off x="4187609" y="2542074"/>
            <a:ext cx="2618740" cy="0"/>
          </a:xfrm>
          <a:prstGeom prst="straightConnector1">
            <a:avLst/>
          </a:prstGeom>
          <a:noFill/>
          <a:ln cap="flat" cmpd="sng" w="38100">
            <a:solidFill>
              <a:srgbClr val="000000"/>
            </a:solidFill>
            <a:prstDash val="solid"/>
            <a:round/>
            <a:headEnd len="sm" w="sm" type="none"/>
            <a:tailEnd len="sm" w="sm" type="none"/>
          </a:ln>
        </p:spPr>
      </p:cxnSp>
      <p:grpSp>
        <p:nvGrpSpPr>
          <p:cNvPr id="184" name="Google Shape;184;p18"/>
          <p:cNvGrpSpPr/>
          <p:nvPr/>
        </p:nvGrpSpPr>
        <p:grpSpPr>
          <a:xfrm>
            <a:off x="0" y="-180826"/>
            <a:ext cx="3086100" cy="10467826"/>
            <a:chOff x="0" y="-47625"/>
            <a:chExt cx="812800" cy="2756958"/>
          </a:xfrm>
        </p:grpSpPr>
        <p:sp>
          <p:nvSpPr>
            <p:cNvPr id="185" name="Google Shape;185;p18"/>
            <p:cNvSpPr/>
            <p:nvPr/>
          </p:nvSpPr>
          <p:spPr>
            <a:xfrm>
              <a:off x="0" y="0"/>
              <a:ext cx="812800" cy="2709333"/>
            </a:xfrm>
            <a:custGeom>
              <a:rect b="b" l="l" r="r" t="t"/>
              <a:pathLst>
                <a:path extrusionOk="0" h="2709333" w="812800">
                  <a:moveTo>
                    <a:pt x="0" y="0"/>
                  </a:moveTo>
                  <a:lnTo>
                    <a:pt x="812800" y="0"/>
                  </a:lnTo>
                  <a:lnTo>
                    <a:pt x="812800" y="2709333"/>
                  </a:lnTo>
                  <a:lnTo>
                    <a:pt x="0" y="2709333"/>
                  </a:lnTo>
                  <a:close/>
                </a:path>
              </a:pathLst>
            </a:custGeom>
            <a:solidFill>
              <a:srgbClr val="593C8F"/>
            </a:solidFill>
            <a:ln>
              <a:noFill/>
            </a:ln>
          </p:spPr>
        </p:sp>
        <p:sp>
          <p:nvSpPr>
            <p:cNvPr id="186" name="Google Shape;186;p18"/>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7" name="Google Shape;187;p18"/>
          <p:cNvSpPr txBox="1"/>
          <p:nvPr/>
        </p:nvSpPr>
        <p:spPr>
          <a:xfrm>
            <a:off x="5135450" y="2780175"/>
            <a:ext cx="10769100" cy="5660700"/>
          </a:xfrm>
          <a:prstGeom prst="rect">
            <a:avLst/>
          </a:prstGeom>
          <a:noFill/>
          <a:ln>
            <a:noFill/>
          </a:ln>
        </p:spPr>
        <p:txBody>
          <a:bodyPr anchorCtr="0" anchor="t" bIns="0" lIns="0" spcFirstLastPara="1" rIns="0" wrap="square" tIns="0">
            <a:spAutoFit/>
          </a:bodyPr>
          <a:lstStyle/>
          <a:p>
            <a:pPr indent="0" lvl="0" marL="0" marR="0" rtl="0" algn="l">
              <a:lnSpc>
                <a:spcPct val="139981"/>
              </a:lnSpc>
              <a:spcBef>
                <a:spcPts val="0"/>
              </a:spcBef>
              <a:spcAft>
                <a:spcPts val="0"/>
              </a:spcAft>
              <a:buClr>
                <a:schemeClr val="dk1"/>
              </a:buClr>
              <a:buSzPts val="1100"/>
              <a:buFont typeface="Arial"/>
              <a:buNone/>
            </a:pPr>
            <a:r>
              <a:t/>
            </a:r>
            <a:endParaRPr b="1" sz="2106">
              <a:latin typeface="Poppins"/>
              <a:ea typeface="Poppins"/>
              <a:cs typeface="Poppins"/>
              <a:sym typeface="Poppins"/>
            </a:endParaRPr>
          </a:p>
          <a:p>
            <a:pPr indent="0" lvl="0" marL="0" marR="0" rtl="0" algn="l">
              <a:lnSpc>
                <a:spcPct val="139981"/>
              </a:lnSpc>
              <a:spcBef>
                <a:spcPts val="0"/>
              </a:spcBef>
              <a:spcAft>
                <a:spcPts val="0"/>
              </a:spcAft>
              <a:buClr>
                <a:schemeClr val="dk1"/>
              </a:buClr>
              <a:buSzPts val="1100"/>
              <a:buFont typeface="Arial"/>
              <a:buNone/>
            </a:pPr>
            <a:r>
              <a:rPr b="1" lang="en-US" sz="2106">
                <a:latin typeface="Poppins"/>
                <a:ea typeface="Poppins"/>
                <a:cs typeface="Poppins"/>
                <a:sym typeface="Poppins"/>
              </a:rPr>
              <a:t>1. Data Source</a:t>
            </a:r>
            <a:endParaRPr b="1" sz="2106">
              <a:latin typeface="Poppins"/>
              <a:ea typeface="Poppins"/>
              <a:cs typeface="Poppins"/>
              <a:sym typeface="Poppins"/>
            </a:endParaRPr>
          </a:p>
          <a:p>
            <a:pPr indent="0" lvl="0" marL="0" marR="0" rtl="0" algn="l">
              <a:lnSpc>
                <a:spcPct val="139981"/>
              </a:lnSpc>
              <a:spcBef>
                <a:spcPts val="0"/>
              </a:spcBef>
              <a:spcAft>
                <a:spcPts val="0"/>
              </a:spcAft>
              <a:buClr>
                <a:schemeClr val="dk1"/>
              </a:buClr>
              <a:buSzPts val="1100"/>
              <a:buFont typeface="Arial"/>
              <a:buNone/>
            </a:pPr>
            <a:r>
              <a:rPr lang="en-US" sz="2106">
                <a:latin typeface="Poppins"/>
                <a:ea typeface="Poppins"/>
                <a:cs typeface="Poppins"/>
                <a:sym typeface="Poppins"/>
              </a:rPr>
              <a:t>The data used in this research is collected from a shopping mall and contains information about customers’ demographic attributes and spending behavior.</a:t>
            </a:r>
            <a:endParaRPr sz="2106">
              <a:latin typeface="Poppins"/>
              <a:ea typeface="Poppins"/>
              <a:cs typeface="Poppins"/>
              <a:sym typeface="Poppins"/>
            </a:endParaRPr>
          </a:p>
          <a:p>
            <a:pPr indent="0" lvl="0" marL="0" marR="0" rtl="0" algn="l">
              <a:lnSpc>
                <a:spcPct val="139981"/>
              </a:lnSpc>
              <a:spcBef>
                <a:spcPts val="0"/>
              </a:spcBef>
              <a:spcAft>
                <a:spcPts val="0"/>
              </a:spcAft>
              <a:buClr>
                <a:schemeClr val="dk1"/>
              </a:buClr>
              <a:buSzPts val="1100"/>
              <a:buFont typeface="Arial"/>
              <a:buNone/>
            </a:pPr>
            <a:r>
              <a:t/>
            </a:r>
            <a:endParaRPr sz="2106">
              <a:latin typeface="Poppins"/>
              <a:ea typeface="Poppins"/>
              <a:cs typeface="Poppins"/>
              <a:sym typeface="Poppins"/>
            </a:endParaRPr>
          </a:p>
          <a:p>
            <a:pPr indent="0" lvl="0" marL="0" marR="0" rtl="0" algn="l">
              <a:lnSpc>
                <a:spcPct val="139981"/>
              </a:lnSpc>
              <a:spcBef>
                <a:spcPts val="0"/>
              </a:spcBef>
              <a:spcAft>
                <a:spcPts val="0"/>
              </a:spcAft>
              <a:buClr>
                <a:schemeClr val="dk1"/>
              </a:buClr>
              <a:buSzPts val="1100"/>
              <a:buFont typeface="Arial"/>
              <a:buNone/>
            </a:pPr>
            <a:r>
              <a:rPr b="1" lang="en-US" sz="2106">
                <a:latin typeface="Poppins"/>
                <a:ea typeface="Poppins"/>
                <a:cs typeface="Poppins"/>
                <a:sym typeface="Poppins"/>
              </a:rPr>
              <a:t>2. Data Description</a:t>
            </a:r>
            <a:endParaRPr b="1" sz="2106">
              <a:latin typeface="Poppins"/>
              <a:ea typeface="Poppins"/>
              <a:cs typeface="Poppins"/>
              <a:sym typeface="Poppins"/>
            </a:endParaRPr>
          </a:p>
          <a:p>
            <a:pPr indent="0" lvl="0" marL="0" marR="0" rtl="0" algn="l">
              <a:lnSpc>
                <a:spcPct val="139981"/>
              </a:lnSpc>
              <a:spcBef>
                <a:spcPts val="0"/>
              </a:spcBef>
              <a:spcAft>
                <a:spcPts val="0"/>
              </a:spcAft>
              <a:buClr>
                <a:schemeClr val="dk1"/>
              </a:buClr>
              <a:buSzPts val="1100"/>
              <a:buFont typeface="Arial"/>
              <a:buNone/>
            </a:pPr>
            <a:r>
              <a:rPr lang="en-US" sz="2106">
                <a:latin typeface="Poppins"/>
                <a:ea typeface="Poppins"/>
                <a:cs typeface="Poppins"/>
                <a:sym typeface="Poppins"/>
              </a:rPr>
              <a:t>The dataset includes the following features:</a:t>
            </a:r>
            <a:endParaRPr sz="2106">
              <a:latin typeface="Poppins"/>
              <a:ea typeface="Poppins"/>
              <a:cs typeface="Poppins"/>
              <a:sym typeface="Poppins"/>
            </a:endParaRPr>
          </a:p>
          <a:p>
            <a:pPr indent="0" lvl="0" marL="0" marR="0" rtl="0" algn="l">
              <a:lnSpc>
                <a:spcPct val="139981"/>
              </a:lnSpc>
              <a:spcBef>
                <a:spcPts val="0"/>
              </a:spcBef>
              <a:spcAft>
                <a:spcPts val="0"/>
              </a:spcAft>
              <a:buClr>
                <a:schemeClr val="dk1"/>
              </a:buClr>
              <a:buSzPts val="1100"/>
              <a:buFont typeface="Arial"/>
              <a:buNone/>
            </a:pPr>
            <a:r>
              <a:rPr lang="en-US" sz="2106">
                <a:latin typeface="Poppins"/>
                <a:ea typeface="Poppins"/>
                <a:cs typeface="Poppins"/>
                <a:sym typeface="Poppins"/>
              </a:rPr>
              <a:t>• Age: The age of the customer.</a:t>
            </a:r>
            <a:endParaRPr sz="2106">
              <a:latin typeface="Poppins"/>
              <a:ea typeface="Poppins"/>
              <a:cs typeface="Poppins"/>
              <a:sym typeface="Poppins"/>
            </a:endParaRPr>
          </a:p>
          <a:p>
            <a:pPr indent="0" lvl="0" marL="0" marR="0" rtl="0" algn="l">
              <a:lnSpc>
                <a:spcPct val="139981"/>
              </a:lnSpc>
              <a:spcBef>
                <a:spcPts val="0"/>
              </a:spcBef>
              <a:spcAft>
                <a:spcPts val="0"/>
              </a:spcAft>
              <a:buClr>
                <a:schemeClr val="dk1"/>
              </a:buClr>
              <a:buSzPts val="1100"/>
              <a:buFont typeface="Arial"/>
              <a:buNone/>
            </a:pPr>
            <a:r>
              <a:rPr lang="en-US" sz="2106">
                <a:latin typeface="Poppins"/>
                <a:ea typeface="Poppins"/>
                <a:cs typeface="Poppins"/>
                <a:sym typeface="Poppins"/>
              </a:rPr>
              <a:t>• Annual Income: The annual income of the customer.</a:t>
            </a:r>
            <a:endParaRPr sz="2106">
              <a:latin typeface="Poppins"/>
              <a:ea typeface="Poppins"/>
              <a:cs typeface="Poppins"/>
              <a:sym typeface="Poppins"/>
            </a:endParaRPr>
          </a:p>
          <a:p>
            <a:pPr indent="0" lvl="0" marL="0" marR="0" rtl="0" algn="l">
              <a:lnSpc>
                <a:spcPct val="139981"/>
              </a:lnSpc>
              <a:spcBef>
                <a:spcPts val="0"/>
              </a:spcBef>
              <a:spcAft>
                <a:spcPts val="0"/>
              </a:spcAft>
              <a:buClr>
                <a:schemeClr val="dk1"/>
              </a:buClr>
              <a:buSzPts val="1100"/>
              <a:buFont typeface="Arial"/>
              <a:buNone/>
            </a:pPr>
            <a:r>
              <a:rPr lang="en-US" sz="2106">
                <a:latin typeface="Poppins"/>
                <a:ea typeface="Poppins"/>
                <a:cs typeface="Poppins"/>
                <a:sym typeface="Poppins"/>
              </a:rPr>
              <a:t>• Spending Score: A score that represents the customer’s spending behavior in the mall. It is assigned based on the customer’s purchasing patterns, frequency of visits, and average spending amount.</a:t>
            </a:r>
            <a:endParaRPr sz="2106">
              <a:latin typeface="Poppins"/>
              <a:ea typeface="Poppins"/>
              <a:cs typeface="Poppins"/>
              <a:sym typeface="Poppins"/>
            </a:endParaRPr>
          </a:p>
          <a:p>
            <a:pPr indent="0" lvl="0" marL="0" marR="0" rtl="0" algn="l">
              <a:lnSpc>
                <a:spcPct val="139981"/>
              </a:lnSpc>
              <a:spcBef>
                <a:spcPts val="0"/>
              </a:spcBef>
              <a:spcAft>
                <a:spcPts val="0"/>
              </a:spcAft>
              <a:buNone/>
            </a:pPr>
            <a:r>
              <a:t/>
            </a:r>
            <a:endParaRPr/>
          </a:p>
        </p:txBody>
      </p:sp>
      <p:sp>
        <p:nvSpPr>
          <p:cNvPr id="188" name="Google Shape;188;p18"/>
          <p:cNvSpPr txBox="1"/>
          <p:nvPr/>
        </p:nvSpPr>
        <p:spPr>
          <a:xfrm>
            <a:off x="4186537" y="1242465"/>
            <a:ext cx="3255900" cy="5586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Clr>
                <a:srgbClr val="000000"/>
              </a:buClr>
              <a:buFont typeface="Arial"/>
              <a:buNone/>
            </a:pPr>
            <a:r>
              <a:rPr b="1" lang="en-US" sz="3629">
                <a:latin typeface="Lato"/>
                <a:ea typeface="Lato"/>
                <a:cs typeface="Lato"/>
                <a:sym typeface="Lato"/>
              </a:rPr>
              <a:t>Data Collection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19"/>
          <p:cNvSpPr/>
          <p:nvPr/>
        </p:nvSpPr>
        <p:spPr>
          <a:xfrm>
            <a:off x="0" y="-348475"/>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30000"/>
            </a:blip>
            <a:stretch>
              <a:fillRect b="0" l="-20309" r="-20309" t="0"/>
            </a:stretch>
          </a:blipFill>
          <a:ln>
            <a:noFill/>
          </a:ln>
        </p:spPr>
      </p:sp>
      <p:grpSp>
        <p:nvGrpSpPr>
          <p:cNvPr id="194" name="Google Shape;194;p19"/>
          <p:cNvGrpSpPr/>
          <p:nvPr/>
        </p:nvGrpSpPr>
        <p:grpSpPr>
          <a:xfrm>
            <a:off x="0" y="-180827"/>
            <a:ext cx="3086120" cy="10467894"/>
            <a:chOff x="0" y="-47625"/>
            <a:chExt cx="812800" cy="2756958"/>
          </a:xfrm>
        </p:grpSpPr>
        <p:sp>
          <p:nvSpPr>
            <p:cNvPr id="195" name="Google Shape;195;p19"/>
            <p:cNvSpPr/>
            <p:nvPr/>
          </p:nvSpPr>
          <p:spPr>
            <a:xfrm>
              <a:off x="0" y="0"/>
              <a:ext cx="812800" cy="2709333"/>
            </a:xfrm>
            <a:custGeom>
              <a:rect b="b" l="l" r="r" t="t"/>
              <a:pathLst>
                <a:path extrusionOk="0" h="2709333" w="812800">
                  <a:moveTo>
                    <a:pt x="0" y="0"/>
                  </a:moveTo>
                  <a:lnTo>
                    <a:pt x="812800" y="0"/>
                  </a:lnTo>
                  <a:lnTo>
                    <a:pt x="812800" y="2709333"/>
                  </a:lnTo>
                  <a:lnTo>
                    <a:pt x="0" y="2709333"/>
                  </a:lnTo>
                  <a:close/>
                </a:path>
              </a:pathLst>
            </a:custGeom>
            <a:solidFill>
              <a:srgbClr val="593C8F"/>
            </a:solidFill>
            <a:ln>
              <a:noFill/>
            </a:ln>
          </p:spPr>
        </p:sp>
        <p:sp>
          <p:nvSpPr>
            <p:cNvPr id="196" name="Google Shape;196;p19"/>
            <p:cNvSpPr txBox="1"/>
            <p:nvPr/>
          </p:nvSpPr>
          <p:spPr>
            <a:xfrm>
              <a:off x="0" y="-47625"/>
              <a:ext cx="812700" cy="8604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97" name="Google Shape;197;p19"/>
          <p:cNvSpPr txBox="1"/>
          <p:nvPr/>
        </p:nvSpPr>
        <p:spPr>
          <a:xfrm>
            <a:off x="4229400" y="861525"/>
            <a:ext cx="12218700" cy="8167800"/>
          </a:xfrm>
          <a:prstGeom prst="rect">
            <a:avLst/>
          </a:prstGeom>
          <a:noFill/>
          <a:ln>
            <a:noFill/>
          </a:ln>
        </p:spPr>
        <p:txBody>
          <a:bodyPr anchorCtr="0" anchor="t" bIns="0" lIns="0" spcFirstLastPara="1" rIns="0" wrap="square" tIns="0">
            <a:spAutoFit/>
          </a:bodyPr>
          <a:lstStyle/>
          <a:p>
            <a:pPr indent="0" lvl="0" marL="0" rtl="0" algn="l">
              <a:lnSpc>
                <a:spcPct val="139981"/>
              </a:lnSpc>
              <a:spcBef>
                <a:spcPts val="0"/>
              </a:spcBef>
              <a:spcAft>
                <a:spcPts val="0"/>
              </a:spcAft>
              <a:buSzPts val="1100"/>
              <a:buNone/>
            </a:pPr>
            <a:r>
              <a:rPr b="1" lang="en-US" sz="2106">
                <a:solidFill>
                  <a:schemeClr val="dk1"/>
                </a:solidFill>
                <a:latin typeface="Poppins"/>
                <a:ea typeface="Poppins"/>
                <a:cs typeface="Poppins"/>
                <a:sym typeface="Poppins"/>
              </a:rPr>
              <a:t>3. Data Preprocessing</a:t>
            </a:r>
            <a:endParaRPr b="1" sz="21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rPr lang="en-US" sz="2106">
                <a:solidFill>
                  <a:schemeClr val="dk1"/>
                </a:solidFill>
                <a:latin typeface="Poppins"/>
                <a:ea typeface="Poppins"/>
                <a:cs typeface="Poppins"/>
                <a:sym typeface="Poppins"/>
              </a:rPr>
              <a:t>Data preprocessing is a crucial step to ensure the quality and reliability of the clustering results. We perform the following steps as part of data preprocessing:</a:t>
            </a:r>
            <a:endParaRPr sz="21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t/>
            </a:r>
            <a:endParaRPr sz="19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rPr b="1" lang="en-US" sz="1906">
                <a:solidFill>
                  <a:schemeClr val="dk1"/>
                </a:solidFill>
                <a:latin typeface="Poppins"/>
                <a:ea typeface="Poppins"/>
                <a:cs typeface="Poppins"/>
                <a:sym typeface="Poppins"/>
              </a:rPr>
              <a:t>3.1 Missing Value Imputation</a:t>
            </a:r>
            <a:endParaRPr b="1" sz="19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rPr lang="en-US" sz="2106">
                <a:solidFill>
                  <a:schemeClr val="dk1"/>
                </a:solidFill>
                <a:latin typeface="Poppins"/>
                <a:ea typeface="Poppins"/>
                <a:cs typeface="Poppins"/>
                <a:sym typeface="Poppins"/>
              </a:rPr>
              <a:t>We check for missing values in the dataset and apply appropriate techniques to handle them. Common methods include mean imputation, median imputation, or using predictive models to fill in missing values.</a:t>
            </a:r>
            <a:endParaRPr sz="21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t/>
            </a:r>
            <a:endParaRPr b="1" sz="21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rPr b="1" lang="en-US" sz="1906">
                <a:solidFill>
                  <a:schemeClr val="dk1"/>
                </a:solidFill>
                <a:latin typeface="Poppins"/>
                <a:ea typeface="Poppins"/>
                <a:cs typeface="Poppins"/>
                <a:sym typeface="Poppins"/>
              </a:rPr>
              <a:t>3.2 Feature Scaling</a:t>
            </a:r>
            <a:endParaRPr b="1" sz="19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rPr lang="en-US" sz="2106">
                <a:solidFill>
                  <a:schemeClr val="dk1"/>
                </a:solidFill>
                <a:latin typeface="Poppins"/>
                <a:ea typeface="Poppins"/>
                <a:cs typeface="Poppins"/>
                <a:sym typeface="Poppins"/>
              </a:rPr>
              <a:t>To ensure that all features contribute equally to the clustering process, we apply feature scaling to standardize the range of the features.</a:t>
            </a:r>
            <a:endParaRPr sz="21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t/>
            </a:r>
            <a:endParaRPr sz="19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rPr b="1" lang="en-US" sz="1906">
                <a:solidFill>
                  <a:schemeClr val="dk1"/>
                </a:solidFill>
                <a:latin typeface="Poppins"/>
                <a:ea typeface="Poppins"/>
                <a:cs typeface="Poppins"/>
                <a:sym typeface="Poppins"/>
              </a:rPr>
              <a:t>3.3 Outlier Detection</a:t>
            </a:r>
            <a:endParaRPr b="1" sz="1906">
              <a:solidFill>
                <a:schemeClr val="dk1"/>
              </a:solidFill>
              <a:latin typeface="Poppins"/>
              <a:ea typeface="Poppins"/>
              <a:cs typeface="Poppins"/>
              <a:sym typeface="Poppins"/>
            </a:endParaRPr>
          </a:p>
          <a:p>
            <a:pPr indent="0" lvl="0" marL="0" rtl="0" algn="l">
              <a:lnSpc>
                <a:spcPct val="139981"/>
              </a:lnSpc>
              <a:spcBef>
                <a:spcPts val="0"/>
              </a:spcBef>
              <a:spcAft>
                <a:spcPts val="0"/>
              </a:spcAft>
              <a:buSzPts val="1100"/>
              <a:buNone/>
            </a:pPr>
            <a:r>
              <a:rPr lang="en-US" sz="2106">
                <a:solidFill>
                  <a:schemeClr val="dk1"/>
                </a:solidFill>
                <a:latin typeface="Poppins"/>
                <a:ea typeface="Poppins"/>
                <a:cs typeface="Poppins"/>
                <a:sym typeface="Poppins"/>
              </a:rPr>
              <a:t>Outliers can significantly impact the clustering process by distorting cluster boundaries. We detect and handle outliers using suitable techniques, such as Z-score, IQR (Interquartile Range), or clustering-based outlier detection methods. </a:t>
            </a:r>
            <a:endParaRPr>
              <a:solidFill>
                <a:schemeClr val="dk1"/>
              </a:solidFill>
            </a:endParaRPr>
          </a:p>
          <a:p>
            <a:pPr indent="0" lvl="0" marL="0" marR="0" rtl="0" algn="l">
              <a:lnSpc>
                <a:spcPct val="139981"/>
              </a:lnSpc>
              <a:spcBef>
                <a:spcPts val="0"/>
              </a:spcBef>
              <a:spcAft>
                <a:spcPts val="0"/>
              </a:spcAft>
              <a:buSzPts val="1100"/>
              <a:buNone/>
            </a:pPr>
            <a:r>
              <a:t/>
            </a:r>
            <a:endParaRPr b="1" sz="2106">
              <a:latin typeface="Poppins"/>
              <a:ea typeface="Poppins"/>
              <a:cs typeface="Poppins"/>
              <a:sym typeface="Poppins"/>
            </a:endParaRPr>
          </a:p>
          <a:p>
            <a:pPr indent="0" lvl="0" marL="0" marR="0" rtl="0" algn="l">
              <a:lnSpc>
                <a:spcPct val="139981"/>
              </a:lnSpc>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0"/>
          <p:cNvSpPr txBox="1"/>
          <p:nvPr/>
        </p:nvSpPr>
        <p:spPr>
          <a:xfrm>
            <a:off x="3294437" y="2175086"/>
            <a:ext cx="4957500" cy="2154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Clr>
                <a:srgbClr val="000000"/>
              </a:buClr>
              <a:buFont typeface="Arial"/>
              <a:buNone/>
            </a:pPr>
            <a:r>
              <a:t/>
            </a:r>
            <a:endParaRPr/>
          </a:p>
        </p:txBody>
      </p:sp>
      <p:cxnSp>
        <p:nvCxnSpPr>
          <p:cNvPr id="203" name="Google Shape;203;p20"/>
          <p:cNvCxnSpPr/>
          <p:nvPr/>
        </p:nvCxnSpPr>
        <p:spPr>
          <a:xfrm>
            <a:off x="3294434" y="2390474"/>
            <a:ext cx="2618700" cy="0"/>
          </a:xfrm>
          <a:prstGeom prst="straightConnector1">
            <a:avLst/>
          </a:prstGeom>
          <a:noFill/>
          <a:ln cap="flat" cmpd="sng" w="38100">
            <a:solidFill>
              <a:srgbClr val="000000"/>
            </a:solidFill>
            <a:prstDash val="solid"/>
            <a:round/>
            <a:headEnd len="sm" w="sm" type="none"/>
            <a:tailEnd len="sm" w="sm" type="none"/>
          </a:ln>
        </p:spPr>
      </p:cxnSp>
      <p:sp>
        <p:nvSpPr>
          <p:cNvPr id="204" name="Google Shape;204;p20"/>
          <p:cNvSpPr txBox="1"/>
          <p:nvPr/>
        </p:nvSpPr>
        <p:spPr>
          <a:xfrm>
            <a:off x="3294437" y="1632765"/>
            <a:ext cx="3255900" cy="558600"/>
          </a:xfrm>
          <a:prstGeom prst="rect">
            <a:avLst/>
          </a:prstGeom>
          <a:noFill/>
          <a:ln>
            <a:noFill/>
          </a:ln>
        </p:spPr>
        <p:txBody>
          <a:bodyPr anchorCtr="0" anchor="t" bIns="0" lIns="0" spcFirstLastPara="1" rIns="0" wrap="square" tIns="0">
            <a:spAutoFit/>
          </a:bodyPr>
          <a:lstStyle/>
          <a:p>
            <a:pPr indent="0" lvl="0" marL="0" marR="0" rtl="0" algn="l">
              <a:lnSpc>
                <a:spcPct val="139983"/>
              </a:lnSpc>
              <a:spcBef>
                <a:spcPts val="0"/>
              </a:spcBef>
              <a:spcAft>
                <a:spcPts val="0"/>
              </a:spcAft>
              <a:buClr>
                <a:srgbClr val="000000"/>
              </a:buClr>
              <a:buFont typeface="Arial"/>
              <a:buNone/>
            </a:pPr>
            <a:r>
              <a:rPr b="1" lang="en-US" sz="3629">
                <a:latin typeface="Lato"/>
                <a:ea typeface="Lato"/>
                <a:cs typeface="Lato"/>
                <a:sym typeface="Lato"/>
              </a:rPr>
              <a:t>Dataset: </a:t>
            </a:r>
            <a:endParaRPr/>
          </a:p>
        </p:txBody>
      </p:sp>
      <p:sp>
        <p:nvSpPr>
          <p:cNvPr id="205" name="Google Shape;205;p20"/>
          <p:cNvSpPr txBox="1"/>
          <p:nvPr/>
        </p:nvSpPr>
        <p:spPr>
          <a:xfrm>
            <a:off x="2843525" y="6285750"/>
            <a:ext cx="10858500" cy="8313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Char char="●"/>
            </a:pPr>
            <a:r>
              <a:rPr lang="en-US" sz="2100"/>
              <a:t>https://github.com/TrainingByPackt/Data-Science-with-Python/blob/master/Chapter01/Data/Wholesale%20customers%20data.csv</a:t>
            </a:r>
            <a:endParaRPr sz="2100"/>
          </a:p>
        </p:txBody>
      </p:sp>
      <p:sp>
        <p:nvSpPr>
          <p:cNvPr id="206" name="Google Shape;206;p20"/>
          <p:cNvSpPr txBox="1"/>
          <p:nvPr/>
        </p:nvSpPr>
        <p:spPr>
          <a:xfrm>
            <a:off x="2843525" y="4282500"/>
            <a:ext cx="10858500" cy="11544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Char char="●"/>
            </a:pPr>
            <a:r>
              <a:rPr lang="en-US" sz="2100"/>
              <a:t>h</a:t>
            </a:r>
            <a:r>
              <a:rPr lang="en-US" sz="2100"/>
              <a:t>ttps://github.com/SteffiPeTaffy/machineLearningAZ/blob/master/Machine%20Learning%20A-Z%20Template%20Folder/Part%204%20-%20Clustering/Section%2025%20-%20Hierarchical%20Clustering/Mall_Customers.csv</a:t>
            </a:r>
            <a:endParaRPr sz="2100"/>
          </a:p>
        </p:txBody>
      </p:sp>
      <p:sp>
        <p:nvSpPr>
          <p:cNvPr id="207" name="Google Shape;207;p20"/>
          <p:cNvSpPr txBox="1"/>
          <p:nvPr/>
        </p:nvSpPr>
        <p:spPr>
          <a:xfrm>
            <a:off x="2843525" y="3280725"/>
            <a:ext cx="10942200" cy="5079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Char char="●"/>
            </a:pPr>
            <a:r>
              <a:rPr lang="en-US" sz="2100"/>
              <a:t>https://datahub.io/machine-learning/mushroom#data</a:t>
            </a:r>
            <a:endParaRPr sz="2100"/>
          </a:p>
        </p:txBody>
      </p:sp>
      <p:sp>
        <p:nvSpPr>
          <p:cNvPr id="208" name="Google Shape;208;p2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09" name="Google Shape;209;p20"/>
          <p:cNvSpPr txBox="1"/>
          <p:nvPr/>
        </p:nvSpPr>
        <p:spPr>
          <a:xfrm>
            <a:off x="2843525" y="5607375"/>
            <a:ext cx="10431300" cy="5079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Char char="●"/>
            </a:pPr>
            <a:r>
              <a:rPr lang="en-US" sz="2100"/>
              <a:t>https://data.world/aliraza/indian-premier-league-2018-batting-and-bowling-data</a:t>
            </a:r>
            <a:endParaRPr sz="2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1"/>
          <p:cNvSpPr txBox="1"/>
          <p:nvPr/>
        </p:nvSpPr>
        <p:spPr>
          <a:xfrm>
            <a:off x="3705007" y="4352350"/>
            <a:ext cx="11404800" cy="6615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lang="en-US" sz="4298">
                <a:solidFill>
                  <a:srgbClr val="593C8F"/>
                </a:solidFill>
                <a:latin typeface="League Spartan"/>
                <a:ea typeface="League Spartan"/>
                <a:cs typeface="League Spartan"/>
                <a:sym typeface="League Spartan"/>
              </a:rPr>
              <a:t>Customer Mall Segmentation Dataset….</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